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494"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AC83C-A0B0-498A-8AE3-3B2CE44EDBE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6DBC23B-2532-46C0-9BFF-99A6652059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3ECDA15-68CB-4E4C-8E2E-538F07469374}"/>
              </a:ext>
            </a:extLst>
          </p:cNvPr>
          <p:cNvSpPr>
            <a:spLocks noGrp="1"/>
          </p:cNvSpPr>
          <p:nvPr>
            <p:ph type="dt" sz="half" idx="10"/>
          </p:nvPr>
        </p:nvSpPr>
        <p:spPr/>
        <p:txBody>
          <a:bodyPr/>
          <a:lstStyle/>
          <a:p>
            <a:fld id="{FD676646-73BA-44C9-8132-9BA03D329829}" type="datetimeFigureOut">
              <a:rPr lang="en-GB" smtClean="0"/>
              <a:t>16/07/2020</a:t>
            </a:fld>
            <a:endParaRPr lang="en-GB"/>
          </a:p>
        </p:txBody>
      </p:sp>
      <p:sp>
        <p:nvSpPr>
          <p:cNvPr id="5" name="Footer Placeholder 4">
            <a:extLst>
              <a:ext uri="{FF2B5EF4-FFF2-40B4-BE49-F238E27FC236}">
                <a16:creationId xmlns:a16="http://schemas.microsoft.com/office/drawing/2014/main" id="{6B208A25-DCD8-4C4D-9608-29D36CB515F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C34973-0375-4E4E-9962-A0495538D221}"/>
              </a:ext>
            </a:extLst>
          </p:cNvPr>
          <p:cNvSpPr>
            <a:spLocks noGrp="1"/>
          </p:cNvSpPr>
          <p:nvPr>
            <p:ph type="sldNum" sz="quarter" idx="12"/>
          </p:nvPr>
        </p:nvSpPr>
        <p:spPr/>
        <p:txBody>
          <a:bodyPr/>
          <a:lstStyle/>
          <a:p>
            <a:fld id="{50787944-6A8E-4D88-B768-EBCA9AF64BC1}" type="slidenum">
              <a:rPr lang="en-GB" smtClean="0"/>
              <a:t>‹#›</a:t>
            </a:fld>
            <a:endParaRPr lang="en-GB"/>
          </a:p>
        </p:txBody>
      </p:sp>
    </p:spTree>
    <p:extLst>
      <p:ext uri="{BB962C8B-B14F-4D97-AF65-F5344CB8AC3E}">
        <p14:creationId xmlns:p14="http://schemas.microsoft.com/office/powerpoint/2010/main" val="9876523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E2BF4-3AB4-4DDA-992C-DE1703CD63A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8C07AA3-1F6C-4F50-AB7E-8C69816C0BC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D09304D-3E12-4413-A612-8C1116447D4B}"/>
              </a:ext>
            </a:extLst>
          </p:cNvPr>
          <p:cNvSpPr>
            <a:spLocks noGrp="1"/>
          </p:cNvSpPr>
          <p:nvPr>
            <p:ph type="dt" sz="half" idx="10"/>
          </p:nvPr>
        </p:nvSpPr>
        <p:spPr/>
        <p:txBody>
          <a:bodyPr/>
          <a:lstStyle/>
          <a:p>
            <a:fld id="{FD676646-73BA-44C9-8132-9BA03D329829}" type="datetimeFigureOut">
              <a:rPr lang="en-GB" smtClean="0"/>
              <a:t>16/07/2020</a:t>
            </a:fld>
            <a:endParaRPr lang="en-GB"/>
          </a:p>
        </p:txBody>
      </p:sp>
      <p:sp>
        <p:nvSpPr>
          <p:cNvPr id="5" name="Footer Placeholder 4">
            <a:extLst>
              <a:ext uri="{FF2B5EF4-FFF2-40B4-BE49-F238E27FC236}">
                <a16:creationId xmlns:a16="http://schemas.microsoft.com/office/drawing/2014/main" id="{E308B8F5-B2C0-4B29-AFFD-876F110B832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4482DBD-903F-4FE3-9653-E8F7A2B81E0C}"/>
              </a:ext>
            </a:extLst>
          </p:cNvPr>
          <p:cNvSpPr>
            <a:spLocks noGrp="1"/>
          </p:cNvSpPr>
          <p:nvPr>
            <p:ph type="sldNum" sz="quarter" idx="12"/>
          </p:nvPr>
        </p:nvSpPr>
        <p:spPr/>
        <p:txBody>
          <a:bodyPr/>
          <a:lstStyle/>
          <a:p>
            <a:fld id="{50787944-6A8E-4D88-B768-EBCA9AF64BC1}" type="slidenum">
              <a:rPr lang="en-GB" smtClean="0"/>
              <a:t>‹#›</a:t>
            </a:fld>
            <a:endParaRPr lang="en-GB"/>
          </a:p>
        </p:txBody>
      </p:sp>
    </p:spTree>
    <p:extLst>
      <p:ext uri="{BB962C8B-B14F-4D97-AF65-F5344CB8AC3E}">
        <p14:creationId xmlns:p14="http://schemas.microsoft.com/office/powerpoint/2010/main" val="3814104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ABD6B-E63A-4611-B2AF-45C38027536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0A299A0-2780-440C-8D78-71FA7B36B8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31656C2-C7C8-4AFB-87B0-95F49C9C7346}"/>
              </a:ext>
            </a:extLst>
          </p:cNvPr>
          <p:cNvSpPr>
            <a:spLocks noGrp="1"/>
          </p:cNvSpPr>
          <p:nvPr>
            <p:ph type="dt" sz="half" idx="10"/>
          </p:nvPr>
        </p:nvSpPr>
        <p:spPr/>
        <p:txBody>
          <a:bodyPr/>
          <a:lstStyle/>
          <a:p>
            <a:fld id="{FD676646-73BA-44C9-8132-9BA03D329829}" type="datetimeFigureOut">
              <a:rPr lang="en-GB" smtClean="0"/>
              <a:t>16/07/2020</a:t>
            </a:fld>
            <a:endParaRPr lang="en-GB"/>
          </a:p>
        </p:txBody>
      </p:sp>
      <p:sp>
        <p:nvSpPr>
          <p:cNvPr id="5" name="Footer Placeholder 4">
            <a:extLst>
              <a:ext uri="{FF2B5EF4-FFF2-40B4-BE49-F238E27FC236}">
                <a16:creationId xmlns:a16="http://schemas.microsoft.com/office/drawing/2014/main" id="{AB1193A3-4D88-4164-9BE1-605C88B6389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1A90AE1-571C-4BFC-827C-1FE18DABAEB5}"/>
              </a:ext>
            </a:extLst>
          </p:cNvPr>
          <p:cNvSpPr>
            <a:spLocks noGrp="1"/>
          </p:cNvSpPr>
          <p:nvPr>
            <p:ph type="sldNum" sz="quarter" idx="12"/>
          </p:nvPr>
        </p:nvSpPr>
        <p:spPr/>
        <p:txBody>
          <a:bodyPr/>
          <a:lstStyle/>
          <a:p>
            <a:fld id="{50787944-6A8E-4D88-B768-EBCA9AF64BC1}" type="slidenum">
              <a:rPr lang="en-GB" smtClean="0"/>
              <a:t>‹#›</a:t>
            </a:fld>
            <a:endParaRPr lang="en-GB"/>
          </a:p>
        </p:txBody>
      </p:sp>
    </p:spTree>
    <p:extLst>
      <p:ext uri="{BB962C8B-B14F-4D97-AF65-F5344CB8AC3E}">
        <p14:creationId xmlns:p14="http://schemas.microsoft.com/office/powerpoint/2010/main" val="663637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3A928-D996-4BB4-9569-9F4EAEF5792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88425D5-F4E8-4464-83D5-D77FAE79564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39C4524-B7CE-448D-8C04-2BBEDF42211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CC15E8E-692F-4123-B928-7CF1BB1BAB82}"/>
              </a:ext>
            </a:extLst>
          </p:cNvPr>
          <p:cNvSpPr>
            <a:spLocks noGrp="1"/>
          </p:cNvSpPr>
          <p:nvPr>
            <p:ph type="dt" sz="half" idx="10"/>
          </p:nvPr>
        </p:nvSpPr>
        <p:spPr/>
        <p:txBody>
          <a:bodyPr/>
          <a:lstStyle/>
          <a:p>
            <a:fld id="{FD676646-73BA-44C9-8132-9BA03D329829}" type="datetimeFigureOut">
              <a:rPr lang="en-GB" smtClean="0"/>
              <a:t>16/07/2020</a:t>
            </a:fld>
            <a:endParaRPr lang="en-GB"/>
          </a:p>
        </p:txBody>
      </p:sp>
      <p:sp>
        <p:nvSpPr>
          <p:cNvPr id="6" name="Footer Placeholder 5">
            <a:extLst>
              <a:ext uri="{FF2B5EF4-FFF2-40B4-BE49-F238E27FC236}">
                <a16:creationId xmlns:a16="http://schemas.microsoft.com/office/drawing/2014/main" id="{0CD4C212-85E6-4E86-AF51-E89A33105A0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E19B218-9CC9-497F-80EC-012D1E85A874}"/>
              </a:ext>
            </a:extLst>
          </p:cNvPr>
          <p:cNvSpPr>
            <a:spLocks noGrp="1"/>
          </p:cNvSpPr>
          <p:nvPr>
            <p:ph type="sldNum" sz="quarter" idx="12"/>
          </p:nvPr>
        </p:nvSpPr>
        <p:spPr/>
        <p:txBody>
          <a:bodyPr/>
          <a:lstStyle/>
          <a:p>
            <a:fld id="{50787944-6A8E-4D88-B768-EBCA9AF64BC1}" type="slidenum">
              <a:rPr lang="en-GB" smtClean="0"/>
              <a:t>‹#›</a:t>
            </a:fld>
            <a:endParaRPr lang="en-GB"/>
          </a:p>
        </p:txBody>
      </p:sp>
    </p:spTree>
    <p:extLst>
      <p:ext uri="{BB962C8B-B14F-4D97-AF65-F5344CB8AC3E}">
        <p14:creationId xmlns:p14="http://schemas.microsoft.com/office/powerpoint/2010/main" val="3918424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545DA-E801-4C72-98E5-EC3ED0C4CF6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6B0D19B-823D-4DBB-B308-E4F365B0F4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5D954D8-6DC3-4196-8DC4-F711CFE3925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B61C08D-0669-4661-9889-2B20D6D516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40746E-620F-4FAF-BE09-9BEC7980194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ABC7F21-AB17-4688-9036-CF80629E7DF3}"/>
              </a:ext>
            </a:extLst>
          </p:cNvPr>
          <p:cNvSpPr>
            <a:spLocks noGrp="1"/>
          </p:cNvSpPr>
          <p:nvPr>
            <p:ph type="dt" sz="half" idx="10"/>
          </p:nvPr>
        </p:nvSpPr>
        <p:spPr/>
        <p:txBody>
          <a:bodyPr/>
          <a:lstStyle/>
          <a:p>
            <a:fld id="{FD676646-73BA-44C9-8132-9BA03D329829}" type="datetimeFigureOut">
              <a:rPr lang="en-GB" smtClean="0"/>
              <a:t>16/07/2020</a:t>
            </a:fld>
            <a:endParaRPr lang="en-GB"/>
          </a:p>
        </p:txBody>
      </p:sp>
      <p:sp>
        <p:nvSpPr>
          <p:cNvPr id="8" name="Footer Placeholder 7">
            <a:extLst>
              <a:ext uri="{FF2B5EF4-FFF2-40B4-BE49-F238E27FC236}">
                <a16:creationId xmlns:a16="http://schemas.microsoft.com/office/drawing/2014/main" id="{53D94789-0246-43ED-B040-388B238BC15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908BC52-5132-4DC5-9807-6BBA578DF546}"/>
              </a:ext>
            </a:extLst>
          </p:cNvPr>
          <p:cNvSpPr>
            <a:spLocks noGrp="1"/>
          </p:cNvSpPr>
          <p:nvPr>
            <p:ph type="sldNum" sz="quarter" idx="12"/>
          </p:nvPr>
        </p:nvSpPr>
        <p:spPr/>
        <p:txBody>
          <a:bodyPr/>
          <a:lstStyle/>
          <a:p>
            <a:fld id="{50787944-6A8E-4D88-B768-EBCA9AF64BC1}" type="slidenum">
              <a:rPr lang="en-GB" smtClean="0"/>
              <a:t>‹#›</a:t>
            </a:fld>
            <a:endParaRPr lang="en-GB"/>
          </a:p>
        </p:txBody>
      </p:sp>
    </p:spTree>
    <p:extLst>
      <p:ext uri="{BB962C8B-B14F-4D97-AF65-F5344CB8AC3E}">
        <p14:creationId xmlns:p14="http://schemas.microsoft.com/office/powerpoint/2010/main" val="5652407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51A6C-A147-40FD-808C-99CE1652663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FA4120D-050F-4311-A731-50B83956159B}"/>
              </a:ext>
            </a:extLst>
          </p:cNvPr>
          <p:cNvSpPr>
            <a:spLocks noGrp="1"/>
          </p:cNvSpPr>
          <p:nvPr>
            <p:ph type="dt" sz="half" idx="10"/>
          </p:nvPr>
        </p:nvSpPr>
        <p:spPr/>
        <p:txBody>
          <a:bodyPr/>
          <a:lstStyle/>
          <a:p>
            <a:fld id="{FD676646-73BA-44C9-8132-9BA03D329829}" type="datetimeFigureOut">
              <a:rPr lang="en-GB" smtClean="0"/>
              <a:t>16/07/2020</a:t>
            </a:fld>
            <a:endParaRPr lang="en-GB"/>
          </a:p>
        </p:txBody>
      </p:sp>
      <p:sp>
        <p:nvSpPr>
          <p:cNvPr id="4" name="Footer Placeholder 3">
            <a:extLst>
              <a:ext uri="{FF2B5EF4-FFF2-40B4-BE49-F238E27FC236}">
                <a16:creationId xmlns:a16="http://schemas.microsoft.com/office/drawing/2014/main" id="{CC7C66BA-9FA8-44BB-9D66-E6646649909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B4D1670-4684-40D6-BBB4-F83970CFAB07}"/>
              </a:ext>
            </a:extLst>
          </p:cNvPr>
          <p:cNvSpPr>
            <a:spLocks noGrp="1"/>
          </p:cNvSpPr>
          <p:nvPr>
            <p:ph type="sldNum" sz="quarter" idx="12"/>
          </p:nvPr>
        </p:nvSpPr>
        <p:spPr/>
        <p:txBody>
          <a:bodyPr/>
          <a:lstStyle/>
          <a:p>
            <a:fld id="{50787944-6A8E-4D88-B768-EBCA9AF64BC1}" type="slidenum">
              <a:rPr lang="en-GB" smtClean="0"/>
              <a:t>‹#›</a:t>
            </a:fld>
            <a:endParaRPr lang="en-GB"/>
          </a:p>
        </p:txBody>
      </p:sp>
    </p:spTree>
    <p:extLst>
      <p:ext uri="{BB962C8B-B14F-4D97-AF65-F5344CB8AC3E}">
        <p14:creationId xmlns:p14="http://schemas.microsoft.com/office/powerpoint/2010/main" val="497386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99E6DE-3971-4FA2-A342-87CA5EC12ECE}"/>
              </a:ext>
            </a:extLst>
          </p:cNvPr>
          <p:cNvSpPr>
            <a:spLocks noGrp="1"/>
          </p:cNvSpPr>
          <p:nvPr>
            <p:ph type="dt" sz="half" idx="10"/>
          </p:nvPr>
        </p:nvSpPr>
        <p:spPr/>
        <p:txBody>
          <a:bodyPr/>
          <a:lstStyle/>
          <a:p>
            <a:fld id="{FD676646-73BA-44C9-8132-9BA03D329829}" type="datetimeFigureOut">
              <a:rPr lang="en-GB" smtClean="0"/>
              <a:t>16/07/2020</a:t>
            </a:fld>
            <a:endParaRPr lang="en-GB"/>
          </a:p>
        </p:txBody>
      </p:sp>
      <p:sp>
        <p:nvSpPr>
          <p:cNvPr id="3" name="Footer Placeholder 2">
            <a:extLst>
              <a:ext uri="{FF2B5EF4-FFF2-40B4-BE49-F238E27FC236}">
                <a16:creationId xmlns:a16="http://schemas.microsoft.com/office/drawing/2014/main" id="{92FC6992-8C6B-4C38-A5EE-F1010437F88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552FE9E-8F0C-4FE4-903F-F00D771F8893}"/>
              </a:ext>
            </a:extLst>
          </p:cNvPr>
          <p:cNvSpPr>
            <a:spLocks noGrp="1"/>
          </p:cNvSpPr>
          <p:nvPr>
            <p:ph type="sldNum" sz="quarter" idx="12"/>
          </p:nvPr>
        </p:nvSpPr>
        <p:spPr/>
        <p:txBody>
          <a:bodyPr/>
          <a:lstStyle/>
          <a:p>
            <a:fld id="{50787944-6A8E-4D88-B768-EBCA9AF64BC1}" type="slidenum">
              <a:rPr lang="en-GB" smtClean="0"/>
              <a:t>‹#›</a:t>
            </a:fld>
            <a:endParaRPr lang="en-GB"/>
          </a:p>
        </p:txBody>
      </p:sp>
    </p:spTree>
    <p:extLst>
      <p:ext uri="{BB962C8B-B14F-4D97-AF65-F5344CB8AC3E}">
        <p14:creationId xmlns:p14="http://schemas.microsoft.com/office/powerpoint/2010/main" val="33230484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8F6D2-4159-44E1-84A2-EEC8009D67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4FAE3D1-90E0-4F7E-9828-699C2BD5EB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2FB69A6-AC88-4837-9044-5A686AEBC5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93441B-A397-4F7E-98F6-903140164C0A}"/>
              </a:ext>
            </a:extLst>
          </p:cNvPr>
          <p:cNvSpPr>
            <a:spLocks noGrp="1"/>
          </p:cNvSpPr>
          <p:nvPr>
            <p:ph type="dt" sz="half" idx="10"/>
          </p:nvPr>
        </p:nvSpPr>
        <p:spPr/>
        <p:txBody>
          <a:bodyPr/>
          <a:lstStyle/>
          <a:p>
            <a:fld id="{FD676646-73BA-44C9-8132-9BA03D329829}" type="datetimeFigureOut">
              <a:rPr lang="en-GB" smtClean="0"/>
              <a:t>16/07/2020</a:t>
            </a:fld>
            <a:endParaRPr lang="en-GB"/>
          </a:p>
        </p:txBody>
      </p:sp>
      <p:sp>
        <p:nvSpPr>
          <p:cNvPr id="6" name="Footer Placeholder 5">
            <a:extLst>
              <a:ext uri="{FF2B5EF4-FFF2-40B4-BE49-F238E27FC236}">
                <a16:creationId xmlns:a16="http://schemas.microsoft.com/office/drawing/2014/main" id="{A4F7BB0E-A427-455A-9F96-70AEAFE8E38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6558CCF-2817-4AF1-BFD0-90D1703D02CB}"/>
              </a:ext>
            </a:extLst>
          </p:cNvPr>
          <p:cNvSpPr>
            <a:spLocks noGrp="1"/>
          </p:cNvSpPr>
          <p:nvPr>
            <p:ph type="sldNum" sz="quarter" idx="12"/>
          </p:nvPr>
        </p:nvSpPr>
        <p:spPr/>
        <p:txBody>
          <a:bodyPr/>
          <a:lstStyle/>
          <a:p>
            <a:fld id="{50787944-6A8E-4D88-B768-EBCA9AF64BC1}" type="slidenum">
              <a:rPr lang="en-GB" smtClean="0"/>
              <a:t>‹#›</a:t>
            </a:fld>
            <a:endParaRPr lang="en-GB"/>
          </a:p>
        </p:txBody>
      </p:sp>
    </p:spTree>
    <p:extLst>
      <p:ext uri="{BB962C8B-B14F-4D97-AF65-F5344CB8AC3E}">
        <p14:creationId xmlns:p14="http://schemas.microsoft.com/office/powerpoint/2010/main" val="188925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03D86-3670-42E8-8D8A-586DFB8069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01A6025-EBD9-4B33-A5DA-17EED8A9FD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43717D3-1523-4399-8214-32D246F348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ADB492-0DC9-4943-8F59-9218D27F1E82}"/>
              </a:ext>
            </a:extLst>
          </p:cNvPr>
          <p:cNvSpPr>
            <a:spLocks noGrp="1"/>
          </p:cNvSpPr>
          <p:nvPr>
            <p:ph type="dt" sz="half" idx="10"/>
          </p:nvPr>
        </p:nvSpPr>
        <p:spPr/>
        <p:txBody>
          <a:bodyPr/>
          <a:lstStyle/>
          <a:p>
            <a:fld id="{FD676646-73BA-44C9-8132-9BA03D329829}" type="datetimeFigureOut">
              <a:rPr lang="en-GB" smtClean="0"/>
              <a:t>16/07/2020</a:t>
            </a:fld>
            <a:endParaRPr lang="en-GB"/>
          </a:p>
        </p:txBody>
      </p:sp>
      <p:sp>
        <p:nvSpPr>
          <p:cNvPr id="6" name="Footer Placeholder 5">
            <a:extLst>
              <a:ext uri="{FF2B5EF4-FFF2-40B4-BE49-F238E27FC236}">
                <a16:creationId xmlns:a16="http://schemas.microsoft.com/office/drawing/2014/main" id="{663B5BE2-2837-4D37-96F3-B2412A43538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FA5929D-A53B-49C5-B19F-18F97939EFF3}"/>
              </a:ext>
            </a:extLst>
          </p:cNvPr>
          <p:cNvSpPr>
            <a:spLocks noGrp="1"/>
          </p:cNvSpPr>
          <p:nvPr>
            <p:ph type="sldNum" sz="quarter" idx="12"/>
          </p:nvPr>
        </p:nvSpPr>
        <p:spPr/>
        <p:txBody>
          <a:bodyPr/>
          <a:lstStyle/>
          <a:p>
            <a:fld id="{50787944-6A8E-4D88-B768-EBCA9AF64BC1}" type="slidenum">
              <a:rPr lang="en-GB" smtClean="0"/>
              <a:t>‹#›</a:t>
            </a:fld>
            <a:endParaRPr lang="en-GB"/>
          </a:p>
        </p:txBody>
      </p:sp>
    </p:spTree>
    <p:extLst>
      <p:ext uri="{BB962C8B-B14F-4D97-AF65-F5344CB8AC3E}">
        <p14:creationId xmlns:p14="http://schemas.microsoft.com/office/powerpoint/2010/main" val="2472033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7E2A7-4270-4097-9E4D-3BECEF4BD0B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AFC0C2D-CC03-4610-B60D-80072214632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A654191-8B22-4D7A-B7EC-4D603D9FEF72}"/>
              </a:ext>
            </a:extLst>
          </p:cNvPr>
          <p:cNvSpPr>
            <a:spLocks noGrp="1"/>
          </p:cNvSpPr>
          <p:nvPr>
            <p:ph type="dt" sz="half" idx="10"/>
          </p:nvPr>
        </p:nvSpPr>
        <p:spPr/>
        <p:txBody>
          <a:bodyPr/>
          <a:lstStyle/>
          <a:p>
            <a:fld id="{FD676646-73BA-44C9-8132-9BA03D329829}" type="datetimeFigureOut">
              <a:rPr lang="en-GB" smtClean="0"/>
              <a:t>16/07/2020</a:t>
            </a:fld>
            <a:endParaRPr lang="en-GB"/>
          </a:p>
        </p:txBody>
      </p:sp>
      <p:sp>
        <p:nvSpPr>
          <p:cNvPr id="5" name="Footer Placeholder 4">
            <a:extLst>
              <a:ext uri="{FF2B5EF4-FFF2-40B4-BE49-F238E27FC236}">
                <a16:creationId xmlns:a16="http://schemas.microsoft.com/office/drawing/2014/main" id="{820E20C8-2853-4097-A0A8-14043763368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1D7DD0-7622-47E8-8C5D-1DB9A58C7928}"/>
              </a:ext>
            </a:extLst>
          </p:cNvPr>
          <p:cNvSpPr>
            <a:spLocks noGrp="1"/>
          </p:cNvSpPr>
          <p:nvPr>
            <p:ph type="sldNum" sz="quarter" idx="12"/>
          </p:nvPr>
        </p:nvSpPr>
        <p:spPr/>
        <p:txBody>
          <a:bodyPr/>
          <a:lstStyle/>
          <a:p>
            <a:fld id="{50787944-6A8E-4D88-B768-EBCA9AF64BC1}" type="slidenum">
              <a:rPr lang="en-GB" smtClean="0"/>
              <a:t>‹#›</a:t>
            </a:fld>
            <a:endParaRPr lang="en-GB"/>
          </a:p>
        </p:txBody>
      </p:sp>
    </p:spTree>
    <p:extLst>
      <p:ext uri="{BB962C8B-B14F-4D97-AF65-F5344CB8AC3E}">
        <p14:creationId xmlns:p14="http://schemas.microsoft.com/office/powerpoint/2010/main" val="304589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887000-A6D7-4B93-9382-76CE291B62C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330DEE0-C34D-4508-9EFD-D9D2A0319B9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0E00460-5B4F-4854-A5D6-223710ECA895}"/>
              </a:ext>
            </a:extLst>
          </p:cNvPr>
          <p:cNvSpPr>
            <a:spLocks noGrp="1"/>
          </p:cNvSpPr>
          <p:nvPr>
            <p:ph type="dt" sz="half" idx="10"/>
          </p:nvPr>
        </p:nvSpPr>
        <p:spPr/>
        <p:txBody>
          <a:bodyPr/>
          <a:lstStyle/>
          <a:p>
            <a:fld id="{FD676646-73BA-44C9-8132-9BA03D329829}" type="datetimeFigureOut">
              <a:rPr lang="en-GB" smtClean="0"/>
              <a:t>16/07/2020</a:t>
            </a:fld>
            <a:endParaRPr lang="en-GB"/>
          </a:p>
        </p:txBody>
      </p:sp>
      <p:sp>
        <p:nvSpPr>
          <p:cNvPr id="5" name="Footer Placeholder 4">
            <a:extLst>
              <a:ext uri="{FF2B5EF4-FFF2-40B4-BE49-F238E27FC236}">
                <a16:creationId xmlns:a16="http://schemas.microsoft.com/office/drawing/2014/main" id="{07ED4D84-7CD4-4FF6-8162-69F7E48A08B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CCA49F4-D7E9-4796-A564-23BA10E3419A}"/>
              </a:ext>
            </a:extLst>
          </p:cNvPr>
          <p:cNvSpPr>
            <a:spLocks noGrp="1"/>
          </p:cNvSpPr>
          <p:nvPr>
            <p:ph type="sldNum" sz="quarter" idx="12"/>
          </p:nvPr>
        </p:nvSpPr>
        <p:spPr/>
        <p:txBody>
          <a:bodyPr/>
          <a:lstStyle/>
          <a:p>
            <a:fld id="{50787944-6A8E-4D88-B768-EBCA9AF64BC1}" type="slidenum">
              <a:rPr lang="en-GB" smtClean="0"/>
              <a:t>‹#›</a:t>
            </a:fld>
            <a:endParaRPr lang="en-GB"/>
          </a:p>
        </p:txBody>
      </p:sp>
    </p:spTree>
    <p:extLst>
      <p:ext uri="{BB962C8B-B14F-4D97-AF65-F5344CB8AC3E}">
        <p14:creationId xmlns:p14="http://schemas.microsoft.com/office/powerpoint/2010/main" val="1191384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6B0CA2-AF7D-400F-BDAE-4A406F2B78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1DB9624-A17D-4C5C-9682-E192AAB243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8B33D75-4B7A-417C-ABF9-B0D01475E7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676646-73BA-44C9-8132-9BA03D329829}" type="datetimeFigureOut">
              <a:rPr lang="en-GB" smtClean="0"/>
              <a:t>16/07/2020</a:t>
            </a:fld>
            <a:endParaRPr lang="en-GB"/>
          </a:p>
        </p:txBody>
      </p:sp>
      <p:sp>
        <p:nvSpPr>
          <p:cNvPr id="5" name="Footer Placeholder 4">
            <a:extLst>
              <a:ext uri="{FF2B5EF4-FFF2-40B4-BE49-F238E27FC236}">
                <a16:creationId xmlns:a16="http://schemas.microsoft.com/office/drawing/2014/main" id="{1C1A5119-5D03-43DD-A008-76AC0E3A9C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93A8EF0-082F-4264-A2A9-215A095728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787944-6A8E-4D88-B768-EBCA9AF64BC1}" type="slidenum">
              <a:rPr lang="en-GB" smtClean="0"/>
              <a:t>‹#›</a:t>
            </a:fld>
            <a:endParaRPr lang="en-GB"/>
          </a:p>
        </p:txBody>
      </p:sp>
    </p:spTree>
    <p:extLst>
      <p:ext uri="{BB962C8B-B14F-4D97-AF65-F5344CB8AC3E}">
        <p14:creationId xmlns:p14="http://schemas.microsoft.com/office/powerpoint/2010/main" val="12838689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3.png"/><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E832E4EC-8B45-4FA1-901A-408229E13D78}"/>
              </a:ext>
            </a:extLst>
          </p:cNvPr>
          <p:cNvGraphicFramePr>
            <a:graphicFrameLocks noGrp="1"/>
          </p:cNvGraphicFramePr>
          <p:nvPr>
            <p:extLst>
              <p:ext uri="{D42A27DB-BD31-4B8C-83A1-F6EECF244321}">
                <p14:modId xmlns:p14="http://schemas.microsoft.com/office/powerpoint/2010/main" val="2188678230"/>
              </p:ext>
            </p:extLst>
          </p:nvPr>
        </p:nvGraphicFramePr>
        <p:xfrm>
          <a:off x="183472" y="867820"/>
          <a:ext cx="11825056" cy="5852247"/>
        </p:xfrm>
        <a:graphic>
          <a:graphicData uri="http://schemas.openxmlformats.org/drawingml/2006/table">
            <a:tbl>
              <a:tblPr firstRow="1" firstCol="1" bandRow="1">
                <a:tableStyleId>{5940675A-B579-460E-94D1-54222C63F5DA}</a:tableStyleId>
              </a:tblPr>
              <a:tblGrid>
                <a:gridCol w="2956264">
                  <a:extLst>
                    <a:ext uri="{9D8B030D-6E8A-4147-A177-3AD203B41FA5}">
                      <a16:colId xmlns:a16="http://schemas.microsoft.com/office/drawing/2014/main" val="3781389022"/>
                    </a:ext>
                  </a:extLst>
                </a:gridCol>
                <a:gridCol w="2956264">
                  <a:extLst>
                    <a:ext uri="{9D8B030D-6E8A-4147-A177-3AD203B41FA5}">
                      <a16:colId xmlns:a16="http://schemas.microsoft.com/office/drawing/2014/main" val="3625640468"/>
                    </a:ext>
                  </a:extLst>
                </a:gridCol>
                <a:gridCol w="2956264">
                  <a:extLst>
                    <a:ext uri="{9D8B030D-6E8A-4147-A177-3AD203B41FA5}">
                      <a16:colId xmlns:a16="http://schemas.microsoft.com/office/drawing/2014/main" val="2744457229"/>
                    </a:ext>
                  </a:extLst>
                </a:gridCol>
                <a:gridCol w="2956264">
                  <a:extLst>
                    <a:ext uri="{9D8B030D-6E8A-4147-A177-3AD203B41FA5}">
                      <a16:colId xmlns:a16="http://schemas.microsoft.com/office/drawing/2014/main" val="3140466916"/>
                    </a:ext>
                  </a:extLst>
                </a:gridCol>
              </a:tblGrid>
              <a:tr h="350018">
                <a:tc>
                  <a:txBody>
                    <a:bodyPr/>
                    <a:lstStyle/>
                    <a:p>
                      <a:pPr algn="ctr">
                        <a:lnSpc>
                          <a:spcPct val="107000"/>
                        </a:lnSpc>
                        <a:spcAft>
                          <a:spcPts val="0"/>
                        </a:spcAft>
                      </a:pPr>
                      <a:r>
                        <a:rPr lang="en-GB" sz="1800" b="1" dirty="0">
                          <a:solidFill>
                            <a:srgbClr val="FF0000"/>
                          </a:solidFill>
                          <a:effectLst/>
                          <a:latin typeface="Century Gothic" panose="020B0502020202020204" pitchFamily="34" charset="0"/>
                        </a:rPr>
                        <a:t>Monday</a:t>
                      </a:r>
                      <a:endParaRPr lang="en-GB" sz="1800" b="1" dirty="0">
                        <a:solidFill>
                          <a:srgbClr val="FF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5251" marR="35251" marT="0" marB="0" anchor="ctr"/>
                </a:tc>
                <a:tc>
                  <a:txBody>
                    <a:bodyPr/>
                    <a:lstStyle/>
                    <a:p>
                      <a:pPr algn="ctr">
                        <a:lnSpc>
                          <a:spcPct val="107000"/>
                        </a:lnSpc>
                        <a:spcAft>
                          <a:spcPts val="0"/>
                        </a:spcAft>
                      </a:pPr>
                      <a:r>
                        <a:rPr lang="en-GB" sz="1800" b="1" dirty="0">
                          <a:solidFill>
                            <a:schemeClr val="accent2"/>
                          </a:solidFill>
                          <a:effectLst/>
                          <a:latin typeface="Century Gothic" panose="020B0502020202020204" pitchFamily="34" charset="0"/>
                        </a:rPr>
                        <a:t>Tuesday</a:t>
                      </a:r>
                      <a:endParaRPr lang="en-GB" sz="1800" b="1" dirty="0">
                        <a:solidFill>
                          <a:schemeClr val="accent2"/>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5251" marR="35251" marT="0" marB="0" anchor="ctr"/>
                </a:tc>
                <a:tc>
                  <a:txBody>
                    <a:bodyPr/>
                    <a:lstStyle/>
                    <a:p>
                      <a:pPr algn="ctr">
                        <a:lnSpc>
                          <a:spcPct val="107000"/>
                        </a:lnSpc>
                        <a:spcAft>
                          <a:spcPts val="0"/>
                        </a:spcAft>
                      </a:pPr>
                      <a:r>
                        <a:rPr lang="en-GB" sz="1800" b="1" dirty="0">
                          <a:solidFill>
                            <a:schemeClr val="accent4"/>
                          </a:solidFill>
                          <a:effectLst/>
                          <a:latin typeface="Century Gothic" panose="020B0502020202020204" pitchFamily="34" charset="0"/>
                        </a:rPr>
                        <a:t>Wednesday</a:t>
                      </a:r>
                      <a:endParaRPr lang="en-GB" sz="1800" b="1" dirty="0">
                        <a:solidFill>
                          <a:schemeClr val="accent4"/>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5251" marR="35251" marT="0" marB="0" anchor="ctr"/>
                </a:tc>
                <a:tc>
                  <a:txBody>
                    <a:bodyPr/>
                    <a:lstStyle/>
                    <a:p>
                      <a:pPr algn="ctr">
                        <a:lnSpc>
                          <a:spcPct val="107000"/>
                        </a:lnSpc>
                        <a:spcAft>
                          <a:spcPts val="0"/>
                        </a:spcAft>
                      </a:pPr>
                      <a:r>
                        <a:rPr lang="en-GB" sz="1800" b="1" dirty="0">
                          <a:solidFill>
                            <a:srgbClr val="92D050"/>
                          </a:solidFill>
                          <a:effectLst/>
                          <a:latin typeface="Century Gothic" panose="020B0502020202020204" pitchFamily="34" charset="0"/>
                        </a:rPr>
                        <a:t>Thursday</a:t>
                      </a:r>
                      <a:endParaRPr lang="en-GB" sz="1800" b="1" dirty="0">
                        <a:solidFill>
                          <a:srgbClr val="92D05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5251" marR="35251" marT="0" marB="0" anchor="ctr"/>
                </a:tc>
                <a:extLst>
                  <a:ext uri="{0D108BD9-81ED-4DB2-BD59-A6C34878D82A}">
                    <a16:rowId xmlns:a16="http://schemas.microsoft.com/office/drawing/2014/main" val="1896243216"/>
                  </a:ext>
                </a:extLst>
              </a:tr>
              <a:tr h="2706092">
                <a:tc>
                  <a:txBody>
                    <a:bodyPr/>
                    <a:lstStyle/>
                    <a:p>
                      <a:pPr marL="177800" lvl="0" indent="-177800">
                        <a:lnSpc>
                          <a:spcPct val="107000"/>
                        </a:lnSpc>
                        <a:spcAft>
                          <a:spcPts val="0"/>
                        </a:spcAft>
                        <a:buFont typeface="Symbol" panose="05050102010706020507" pitchFamily="18" charset="2"/>
                        <a:buChar char=""/>
                      </a:pPr>
                      <a:r>
                        <a:rPr lang="en-GB" sz="900" dirty="0">
                          <a:effectLst/>
                          <a:latin typeface="Century Gothic" panose="020B0502020202020204" pitchFamily="34" charset="0"/>
                        </a:rPr>
                        <a:t>2pm Dave </a:t>
                      </a:r>
                      <a:r>
                        <a:rPr lang="en-GB" sz="900" b="1" dirty="0">
                          <a:effectLst/>
                          <a:latin typeface="Century Gothic" panose="020B0502020202020204" pitchFamily="34" charset="0"/>
                        </a:rPr>
                        <a:t>Expedition with Steve </a:t>
                      </a:r>
                      <a:r>
                        <a:rPr lang="en-GB" sz="900" b="1" dirty="0" err="1">
                          <a:effectLst/>
                          <a:latin typeface="Century Gothic" panose="020B0502020202020204" pitchFamily="34" charset="0"/>
                        </a:rPr>
                        <a:t>Backshall</a:t>
                      </a:r>
                      <a:r>
                        <a:rPr lang="en-GB" sz="900" b="1" dirty="0">
                          <a:effectLst/>
                          <a:latin typeface="Century Gothic" panose="020B0502020202020204" pitchFamily="34" charset="0"/>
                        </a:rPr>
                        <a:t> </a:t>
                      </a:r>
                      <a:r>
                        <a:rPr lang="en-GB" sz="900" b="0" dirty="0">
                          <a:effectLst/>
                          <a:latin typeface="Century Gothic" panose="020B0502020202020204" pitchFamily="34" charset="0"/>
                        </a:rPr>
                        <a:t>6/10</a:t>
                      </a:r>
                      <a:r>
                        <a:rPr lang="en-GB" sz="900" dirty="0">
                          <a:effectLst/>
                          <a:latin typeface="Century Gothic" panose="020B0502020202020204" pitchFamily="34" charset="0"/>
                        </a:rPr>
                        <a:t> </a:t>
                      </a:r>
                      <a:r>
                        <a:rPr lang="en-GB" sz="900" b="0" i="0" kern="1200" dirty="0">
                          <a:solidFill>
                            <a:schemeClr val="tx1"/>
                          </a:solidFill>
                          <a:effectLst/>
                          <a:latin typeface="Century Gothic" panose="020B0502020202020204" pitchFamily="34" charset="0"/>
                          <a:ea typeface="+mn-ea"/>
                          <a:cs typeface="+mn-cs"/>
                        </a:rPr>
                        <a:t>Steve and the team battle through the jungle into the heart of Indonesian Borneo. Here, a remote mountain range guards caves, holding secrets that could rewrite the history of man.</a:t>
                      </a:r>
                    </a:p>
                    <a:p>
                      <a:pPr marL="177800" marR="0" lvl="0" indent="-1778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en-GB" sz="900" dirty="0">
                          <a:effectLst/>
                          <a:latin typeface="Century Gothic" panose="020B0502020202020204" pitchFamily="34" charset="0"/>
                        </a:rPr>
                        <a:t>8pm Yesterday </a:t>
                      </a:r>
                      <a:r>
                        <a:rPr lang="en-GB" sz="900" b="1" dirty="0">
                          <a:effectLst/>
                          <a:latin typeface="Century Gothic" panose="020B0502020202020204" pitchFamily="34" charset="0"/>
                        </a:rPr>
                        <a:t>Chris Tarrant: Extreme Railway Journeys </a:t>
                      </a:r>
                      <a:r>
                        <a:rPr lang="en-GB" sz="900" b="0" i="0" kern="1200" dirty="0">
                          <a:solidFill>
                            <a:schemeClr val="tx1"/>
                          </a:solidFill>
                          <a:effectLst/>
                          <a:latin typeface="Century Gothic" panose="020B0502020202020204" pitchFamily="34" charset="0"/>
                          <a:ea typeface="+mn-ea"/>
                          <a:cs typeface="+mn-cs"/>
                        </a:rPr>
                        <a:t>Chris travels through Argentina, starting his journey at British-built railway station in Buenos Aires and taking an overnight train to the pampas lowlands. In the major port of Bahia Blanca, Chris meets four veterans of the Falklands War and finds out what the locals now think about the British, before ending his journey by riding La </a:t>
                      </a:r>
                      <a:r>
                        <a:rPr lang="en-GB" sz="900" b="0" i="0" kern="1200" dirty="0" err="1">
                          <a:solidFill>
                            <a:schemeClr val="tx1"/>
                          </a:solidFill>
                          <a:effectLst/>
                          <a:latin typeface="Century Gothic" panose="020B0502020202020204" pitchFamily="34" charset="0"/>
                          <a:ea typeface="+mn-ea"/>
                          <a:cs typeface="+mn-cs"/>
                        </a:rPr>
                        <a:t>Trochita</a:t>
                      </a:r>
                      <a:r>
                        <a:rPr lang="en-GB" sz="900" b="0" i="0" kern="1200" dirty="0">
                          <a:solidFill>
                            <a:schemeClr val="tx1"/>
                          </a:solidFill>
                          <a:effectLst/>
                          <a:latin typeface="Century Gothic" panose="020B0502020202020204" pitchFamily="34" charset="0"/>
                          <a:ea typeface="+mn-ea"/>
                          <a:cs typeface="+mn-cs"/>
                        </a:rPr>
                        <a:t>, known in English as the Old Patagonian Express.</a:t>
                      </a:r>
                      <a:endParaRPr lang="en-GB" sz="900" dirty="0">
                        <a:effectLst/>
                        <a:latin typeface="Century Gothic" panose="020B0502020202020204" pitchFamily="34" charset="0"/>
                        <a:ea typeface="Calibri" panose="020F0502020204030204" pitchFamily="34" charset="0"/>
                        <a:cs typeface="Symbol" panose="05050102010706020507" pitchFamily="18" charset="2"/>
                      </a:endParaRPr>
                    </a:p>
                  </a:txBody>
                  <a:tcPr marL="35251" marR="35251" marT="0" marB="0"/>
                </a:tc>
                <a:tc>
                  <a:txBody>
                    <a:bodyPr/>
                    <a:lstStyle/>
                    <a:p>
                      <a:pPr marL="177800" marR="0" lvl="0" indent="-1778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en-GB" sz="900" dirty="0">
                          <a:effectLst/>
                          <a:latin typeface="Century Gothic" panose="020B0502020202020204" pitchFamily="34" charset="0"/>
                        </a:rPr>
                        <a:t>2pm Dave </a:t>
                      </a:r>
                      <a:r>
                        <a:rPr lang="en-GB" sz="900" b="1" dirty="0">
                          <a:effectLst/>
                          <a:latin typeface="Century Gothic" panose="020B0502020202020204" pitchFamily="34" charset="0"/>
                        </a:rPr>
                        <a:t>Expedition with Steve </a:t>
                      </a:r>
                      <a:r>
                        <a:rPr lang="en-GB" sz="900" b="1" dirty="0" err="1">
                          <a:effectLst/>
                          <a:latin typeface="Century Gothic" panose="020B0502020202020204" pitchFamily="34" charset="0"/>
                        </a:rPr>
                        <a:t>Backshall</a:t>
                      </a:r>
                      <a:r>
                        <a:rPr lang="en-GB" sz="900" b="1" dirty="0">
                          <a:effectLst/>
                          <a:latin typeface="Century Gothic" panose="020B0502020202020204" pitchFamily="34" charset="0"/>
                        </a:rPr>
                        <a:t> </a:t>
                      </a:r>
                      <a:r>
                        <a:rPr lang="en-GB" sz="900" b="0" dirty="0">
                          <a:effectLst/>
                          <a:latin typeface="Century Gothic" panose="020B0502020202020204" pitchFamily="34" charset="0"/>
                        </a:rPr>
                        <a:t>7/10</a:t>
                      </a:r>
                      <a:r>
                        <a:rPr lang="en-GB" sz="900" dirty="0">
                          <a:effectLst/>
                          <a:latin typeface="Century Gothic" panose="020B0502020202020204" pitchFamily="34" charset="0"/>
                        </a:rPr>
                        <a:t> </a:t>
                      </a:r>
                      <a:r>
                        <a:rPr lang="en-GB" sz="900" b="0" i="0" kern="1200" dirty="0">
                          <a:solidFill>
                            <a:schemeClr val="tx1"/>
                          </a:solidFill>
                          <a:effectLst/>
                          <a:latin typeface="Century Gothic" panose="020B0502020202020204" pitchFamily="34" charset="0"/>
                          <a:ea typeface="+mn-ea"/>
                          <a:cs typeface="+mn-cs"/>
                        </a:rPr>
                        <a:t>Steve and his team of explorers head to Greenland in the Arctic. Kayaking the world's largest fjord, they dodge giant icebergs and hungry polar bears.</a:t>
                      </a:r>
                      <a:endParaRPr lang="en-GB" sz="900" dirty="0">
                        <a:effectLst/>
                        <a:latin typeface="Century Gothic" panose="020B0502020202020204" pitchFamily="34" charset="0"/>
                      </a:endParaRPr>
                    </a:p>
                    <a:p>
                      <a:pPr marL="177800" lvl="0" indent="-177800">
                        <a:lnSpc>
                          <a:spcPct val="107000"/>
                        </a:lnSpc>
                        <a:spcAft>
                          <a:spcPts val="0"/>
                        </a:spcAft>
                        <a:buFont typeface="Symbol" panose="05050102010706020507" pitchFamily="18" charset="2"/>
                        <a:buChar char=""/>
                      </a:pPr>
                      <a:r>
                        <a:rPr lang="en-GB" sz="900" dirty="0">
                          <a:effectLst/>
                          <a:latin typeface="Century Gothic" panose="020B0502020202020204" pitchFamily="34" charset="0"/>
                        </a:rPr>
                        <a:t>2.30pm BBC2 </a:t>
                      </a:r>
                      <a:r>
                        <a:rPr lang="en-GB" sz="900" b="1" dirty="0">
                          <a:effectLst/>
                          <a:latin typeface="Century Gothic" panose="020B0502020202020204" pitchFamily="34" charset="0"/>
                        </a:rPr>
                        <a:t>Wild China </a:t>
                      </a:r>
                      <a:r>
                        <a:rPr lang="en-GB" sz="900" b="0" dirty="0">
                          <a:effectLst/>
                          <a:latin typeface="Century Gothic" panose="020B0502020202020204" pitchFamily="34" charset="0"/>
                        </a:rPr>
                        <a:t>1/6</a:t>
                      </a:r>
                      <a:r>
                        <a:rPr lang="en-GB" sz="900" dirty="0">
                          <a:effectLst/>
                          <a:latin typeface="Century Gothic" panose="020B0502020202020204" pitchFamily="34" charset="0"/>
                        </a:rPr>
                        <a:t> </a:t>
                      </a:r>
                      <a:r>
                        <a:rPr lang="en-GB" sz="900" b="0" i="0" kern="1200" dirty="0">
                          <a:solidFill>
                            <a:schemeClr val="tx1"/>
                          </a:solidFill>
                          <a:effectLst/>
                          <a:latin typeface="Century Gothic" panose="020B0502020202020204" pitchFamily="34" charset="0"/>
                          <a:ea typeface="+mn-ea"/>
                          <a:cs typeface="+mn-cs"/>
                        </a:rPr>
                        <a:t>The country's diverse wildlife, beginning by exploring how rural Chinese peasants in the south have developed a relationship with the region's animal inhabitants - including how water buffalo are used in agriculture, and tamed cormorants help their owners to fish.</a:t>
                      </a:r>
                    </a:p>
                    <a:p>
                      <a:pPr marL="177800" marR="0" lvl="0" indent="-1778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en-GB" sz="900" dirty="0">
                          <a:effectLst/>
                          <a:latin typeface="Century Gothic" panose="020B0502020202020204" pitchFamily="34" charset="0"/>
                        </a:rPr>
                        <a:t>7pm BBC FOUR </a:t>
                      </a:r>
                      <a:r>
                        <a:rPr lang="en-GB" sz="900" b="1" dirty="0">
                          <a:effectLst/>
                          <a:latin typeface="Century Gothic" panose="020B0502020202020204" pitchFamily="34" charset="0"/>
                        </a:rPr>
                        <a:t>River Walks </a:t>
                      </a:r>
                      <a:r>
                        <a:rPr lang="en-GB" sz="900" b="0" dirty="0">
                          <a:effectLst/>
                          <a:latin typeface="Century Gothic" panose="020B0502020202020204" pitchFamily="34" charset="0"/>
                        </a:rPr>
                        <a:t>7/10</a:t>
                      </a:r>
                      <a:r>
                        <a:rPr lang="en-GB" sz="900" dirty="0">
                          <a:effectLst/>
                          <a:latin typeface="Century Gothic" panose="020B0502020202020204" pitchFamily="34" charset="0"/>
                        </a:rPr>
                        <a:t> </a:t>
                      </a:r>
                      <a:r>
                        <a:rPr lang="en-GB" sz="900" b="0" i="0" kern="1200" dirty="0">
                          <a:solidFill>
                            <a:schemeClr val="tx1"/>
                          </a:solidFill>
                          <a:effectLst/>
                          <a:latin typeface="Century Gothic" panose="020B0502020202020204" pitchFamily="34" charset="0"/>
                          <a:ea typeface="+mn-ea"/>
                          <a:cs typeface="+mn-cs"/>
                        </a:rPr>
                        <a:t>Sean Fletcher walks an eight-mile route along the River Lea, taking in the landmarks of an industrial past and discovering what the future holds for the waterway in this fast-growing part of the capital.</a:t>
                      </a:r>
                      <a:endParaRPr lang="en-GB" sz="900" dirty="0">
                        <a:effectLst/>
                        <a:latin typeface="Century Gothic" panose="020B0502020202020204" pitchFamily="34" charset="0"/>
                      </a:endParaRPr>
                    </a:p>
                  </a:txBody>
                  <a:tcPr marL="35251" marR="35251" marT="0" marB="0"/>
                </a:tc>
                <a:tc>
                  <a:txBody>
                    <a:bodyPr/>
                    <a:lstStyle/>
                    <a:p>
                      <a:pPr marL="177800" lvl="0" indent="-177800">
                        <a:lnSpc>
                          <a:spcPct val="107000"/>
                        </a:lnSpc>
                        <a:spcAft>
                          <a:spcPts val="0"/>
                        </a:spcAft>
                        <a:buFont typeface="Symbol" panose="05050102010706020507" pitchFamily="18" charset="2"/>
                        <a:buChar char=""/>
                      </a:pPr>
                      <a:r>
                        <a:rPr lang="en-GB" sz="900" dirty="0">
                          <a:effectLst/>
                          <a:latin typeface="Century Gothic" panose="020B0502020202020204" pitchFamily="34" charset="0"/>
                        </a:rPr>
                        <a:t>2.45pm BBC2 </a:t>
                      </a:r>
                      <a:r>
                        <a:rPr lang="en-GB" sz="900" b="1" dirty="0">
                          <a:effectLst/>
                          <a:latin typeface="Century Gothic" panose="020B0502020202020204" pitchFamily="34" charset="0"/>
                        </a:rPr>
                        <a:t>Wild China </a:t>
                      </a:r>
                      <a:r>
                        <a:rPr lang="en-GB" sz="900" b="0" dirty="0">
                          <a:effectLst/>
                          <a:latin typeface="Century Gothic" panose="020B0502020202020204" pitchFamily="34" charset="0"/>
                        </a:rPr>
                        <a:t>2/6</a:t>
                      </a:r>
                      <a:r>
                        <a:rPr lang="en-GB" sz="900" dirty="0">
                          <a:effectLst/>
                          <a:latin typeface="Century Gothic" panose="020B0502020202020204" pitchFamily="34" charset="0"/>
                        </a:rPr>
                        <a:t> </a:t>
                      </a:r>
                      <a:r>
                        <a:rPr lang="en-GB" sz="900" b="0" i="0" kern="1200" dirty="0">
                          <a:solidFill>
                            <a:schemeClr val="tx1"/>
                          </a:solidFill>
                          <a:effectLst/>
                          <a:latin typeface="Century Gothic" panose="020B0502020202020204" pitchFamily="34" charset="0"/>
                          <a:ea typeface="+mn-ea"/>
                          <a:cs typeface="+mn-cs"/>
                        </a:rPr>
                        <a:t>The documentary series exploring China's wildlife continues with a journey to the Yunnan Province, where parallel mountain ranges channel mighty rivers from Tibet southward to the tropics, and the landscape provides a home to diverse species. While the mountain forests are home to red pandas, the valleys below contain jungles inhabited by gibbons, sunbirds and elephants.</a:t>
                      </a:r>
                    </a:p>
                  </a:txBody>
                  <a:tcPr marL="35251" marR="35251" marT="0" marB="0"/>
                </a:tc>
                <a:tc>
                  <a:txBody>
                    <a:bodyPr/>
                    <a:lstStyle/>
                    <a:p>
                      <a:pPr marL="177800" marR="0" lvl="0" indent="-1778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en-GB" sz="900" dirty="0">
                          <a:effectLst/>
                          <a:latin typeface="Century Gothic" panose="020B0502020202020204" pitchFamily="34" charset="0"/>
                        </a:rPr>
                        <a:t>2pm BBC2 </a:t>
                      </a:r>
                      <a:r>
                        <a:rPr lang="en-GB" sz="900" b="1" dirty="0">
                          <a:effectLst/>
                          <a:latin typeface="Century Gothic" panose="020B0502020202020204" pitchFamily="34" charset="0"/>
                        </a:rPr>
                        <a:t>Coasts: The Secret Life of Cliffs </a:t>
                      </a:r>
                      <a:r>
                        <a:rPr lang="en-GB" sz="900" b="0" dirty="0">
                          <a:effectLst/>
                          <a:latin typeface="Century Gothic" panose="020B0502020202020204" pitchFamily="34" charset="0"/>
                        </a:rPr>
                        <a:t>4/1</a:t>
                      </a:r>
                      <a:r>
                        <a:rPr lang="en-GB" sz="900" dirty="0">
                          <a:effectLst/>
                          <a:latin typeface="Century Gothic" panose="020B0502020202020204" pitchFamily="34" charset="0"/>
                        </a:rPr>
                        <a:t>0 </a:t>
                      </a:r>
                      <a:r>
                        <a:rPr lang="en-GB" sz="900" b="0" i="0" kern="1200" dirty="0">
                          <a:solidFill>
                            <a:schemeClr val="tx1"/>
                          </a:solidFill>
                          <a:effectLst/>
                          <a:latin typeface="Century Gothic" panose="020B0502020202020204" pitchFamily="34" charset="0"/>
                          <a:ea typeface="+mn-ea"/>
                          <a:cs typeface="+mn-cs"/>
                        </a:rPr>
                        <a:t>The team explores some of the most spectacular and scary sea cliffs in Britain.</a:t>
                      </a:r>
                    </a:p>
                    <a:p>
                      <a:pPr marL="177800" marR="0" lvl="0" indent="-1778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en-GB" sz="900" dirty="0">
                          <a:effectLst/>
                          <a:latin typeface="Century Gothic" panose="020B0502020202020204" pitchFamily="34" charset="0"/>
                        </a:rPr>
                        <a:t>2pm Dave </a:t>
                      </a:r>
                      <a:r>
                        <a:rPr lang="en-GB" sz="900" b="1" dirty="0">
                          <a:effectLst/>
                          <a:latin typeface="Century Gothic" panose="020B0502020202020204" pitchFamily="34" charset="0"/>
                        </a:rPr>
                        <a:t>Expedition with Steve </a:t>
                      </a:r>
                      <a:r>
                        <a:rPr lang="en-GB" sz="900" b="1" dirty="0" err="1">
                          <a:effectLst/>
                          <a:latin typeface="Century Gothic" panose="020B0502020202020204" pitchFamily="34" charset="0"/>
                        </a:rPr>
                        <a:t>Backshall</a:t>
                      </a:r>
                      <a:r>
                        <a:rPr lang="en-GB" sz="900" b="1" dirty="0">
                          <a:effectLst/>
                          <a:latin typeface="Century Gothic" panose="020B0502020202020204" pitchFamily="34" charset="0"/>
                        </a:rPr>
                        <a:t> </a:t>
                      </a:r>
                      <a:r>
                        <a:rPr lang="en-GB" sz="900" b="0" dirty="0">
                          <a:effectLst/>
                          <a:latin typeface="Century Gothic" panose="020B0502020202020204" pitchFamily="34" charset="0"/>
                        </a:rPr>
                        <a:t>9/10</a:t>
                      </a:r>
                      <a:r>
                        <a:rPr lang="en-GB" sz="900" dirty="0">
                          <a:effectLst/>
                          <a:latin typeface="Century Gothic" panose="020B0502020202020204" pitchFamily="34" charset="0"/>
                        </a:rPr>
                        <a:t> </a:t>
                      </a:r>
                      <a:r>
                        <a:rPr lang="en-GB" sz="900" b="0" i="0" kern="1200" dirty="0">
                          <a:solidFill>
                            <a:schemeClr val="tx1"/>
                          </a:solidFill>
                          <a:effectLst/>
                          <a:latin typeface="Century Gothic" panose="020B0502020202020204" pitchFamily="34" charset="0"/>
                          <a:ea typeface="+mn-ea"/>
                          <a:cs typeface="+mn-cs"/>
                        </a:rPr>
                        <a:t>The naturalist and explorer leads a team on a mission to summit a remote and unclimbed mountain in the </a:t>
                      </a:r>
                      <a:r>
                        <a:rPr lang="en-GB" sz="900" b="0" i="0" kern="1200" dirty="0" err="1">
                          <a:solidFill>
                            <a:schemeClr val="tx1"/>
                          </a:solidFill>
                          <a:effectLst/>
                          <a:latin typeface="Century Gothic" panose="020B0502020202020204" pitchFamily="34" charset="0"/>
                          <a:ea typeface="+mn-ea"/>
                          <a:cs typeface="+mn-cs"/>
                        </a:rPr>
                        <a:t>Stauning</a:t>
                      </a:r>
                      <a:r>
                        <a:rPr lang="en-GB" sz="900" b="0" i="0" kern="1200" dirty="0">
                          <a:solidFill>
                            <a:schemeClr val="tx1"/>
                          </a:solidFill>
                          <a:effectLst/>
                          <a:latin typeface="Century Gothic" panose="020B0502020202020204" pitchFamily="34" charset="0"/>
                          <a:ea typeface="+mn-ea"/>
                          <a:cs typeface="+mn-cs"/>
                        </a:rPr>
                        <a:t> Alps of Greenland, crossing a vast river and skiing across a glacier.</a:t>
                      </a:r>
                    </a:p>
                    <a:p>
                      <a:pPr marL="177800" marR="0" lvl="0" indent="-1778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en-GB" sz="900" dirty="0">
                          <a:effectLst/>
                          <a:latin typeface="Century Gothic" panose="020B0502020202020204" pitchFamily="34" charset="0"/>
                        </a:rPr>
                        <a:t>2.20pm BBC2 </a:t>
                      </a:r>
                      <a:r>
                        <a:rPr lang="en-GB" sz="900" b="1" dirty="0">
                          <a:effectLst/>
                          <a:latin typeface="Century Gothic" panose="020B0502020202020204" pitchFamily="34" charset="0"/>
                        </a:rPr>
                        <a:t>Wild China </a:t>
                      </a:r>
                      <a:r>
                        <a:rPr lang="en-GB" sz="900" b="0" dirty="0">
                          <a:effectLst/>
                          <a:latin typeface="Century Gothic" panose="020B0502020202020204" pitchFamily="34" charset="0"/>
                        </a:rPr>
                        <a:t>3/6</a:t>
                      </a:r>
                      <a:r>
                        <a:rPr lang="en-GB" sz="900" dirty="0">
                          <a:effectLst/>
                          <a:latin typeface="Century Gothic" panose="020B0502020202020204" pitchFamily="34" charset="0"/>
                        </a:rPr>
                        <a:t> </a:t>
                      </a:r>
                      <a:r>
                        <a:rPr lang="en-GB" sz="900" b="0" i="0" kern="1200" dirty="0">
                          <a:solidFill>
                            <a:schemeClr val="tx1"/>
                          </a:solidFill>
                          <a:effectLst/>
                          <a:latin typeface="Century Gothic" panose="020B0502020202020204" pitchFamily="34" charset="0"/>
                          <a:ea typeface="+mn-ea"/>
                          <a:cs typeface="+mn-cs"/>
                        </a:rPr>
                        <a:t>Wildlife living on the Tibetan plateau - an inhospitable area the size of western Europe - including brown bears, yaks, giant sheep, snow leopards and the chiru or Tibetan antelope.</a:t>
                      </a:r>
                    </a:p>
                    <a:p>
                      <a:pPr marL="177800" lvl="0" indent="-177800">
                        <a:lnSpc>
                          <a:spcPct val="107000"/>
                        </a:lnSpc>
                        <a:spcAft>
                          <a:spcPts val="0"/>
                        </a:spcAft>
                        <a:buFont typeface="Symbol" panose="05050102010706020507" pitchFamily="18" charset="2"/>
                        <a:buChar char=""/>
                      </a:pPr>
                      <a:endParaRPr lang="en-GB" sz="900" b="0" i="0" kern="1200" dirty="0">
                        <a:solidFill>
                          <a:schemeClr val="tx1"/>
                        </a:solidFill>
                        <a:effectLst/>
                        <a:latin typeface="Century Gothic" panose="020B0502020202020204" pitchFamily="34" charset="0"/>
                        <a:ea typeface="+mn-ea"/>
                        <a:cs typeface="+mn-cs"/>
                      </a:endParaRPr>
                    </a:p>
                  </a:txBody>
                  <a:tcPr marL="35251" marR="35251" marT="0" marB="0"/>
                </a:tc>
                <a:extLst>
                  <a:ext uri="{0D108BD9-81ED-4DB2-BD59-A6C34878D82A}">
                    <a16:rowId xmlns:a16="http://schemas.microsoft.com/office/drawing/2014/main" val="1180720660"/>
                  </a:ext>
                </a:extLst>
              </a:tr>
              <a:tr h="312715">
                <a:tc>
                  <a:txBody>
                    <a:bodyPr/>
                    <a:lstStyle/>
                    <a:p>
                      <a:pPr algn="ctr">
                        <a:lnSpc>
                          <a:spcPct val="107000"/>
                        </a:lnSpc>
                        <a:spcAft>
                          <a:spcPts val="0"/>
                        </a:spcAft>
                      </a:pPr>
                      <a:r>
                        <a:rPr lang="en-GB" sz="1800" b="1" dirty="0">
                          <a:solidFill>
                            <a:srgbClr val="00B050"/>
                          </a:solidFill>
                          <a:effectLst/>
                          <a:latin typeface="Century Gothic" panose="020B0502020202020204" pitchFamily="34" charset="0"/>
                        </a:rPr>
                        <a:t>Friday</a:t>
                      </a:r>
                      <a:endParaRPr lang="en-GB" sz="1800" b="1" dirty="0">
                        <a:solidFill>
                          <a:srgbClr val="00B05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5251" marR="35251" marT="0" marB="0" anchor="ctr"/>
                </a:tc>
                <a:tc>
                  <a:txBody>
                    <a:bodyPr/>
                    <a:lstStyle/>
                    <a:p>
                      <a:pPr algn="ctr">
                        <a:lnSpc>
                          <a:spcPct val="107000"/>
                        </a:lnSpc>
                        <a:spcAft>
                          <a:spcPts val="0"/>
                        </a:spcAft>
                      </a:pPr>
                      <a:r>
                        <a:rPr lang="en-GB" sz="1800" b="1" dirty="0">
                          <a:solidFill>
                            <a:srgbClr val="00B0F0"/>
                          </a:solidFill>
                          <a:effectLst/>
                          <a:latin typeface="Century Gothic" panose="020B0502020202020204" pitchFamily="34" charset="0"/>
                        </a:rPr>
                        <a:t>Saturday</a:t>
                      </a:r>
                      <a:endParaRPr lang="en-GB" sz="1800" b="1" dirty="0">
                        <a:solidFill>
                          <a:srgbClr val="00B0F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5251" marR="35251" marT="0" marB="0" anchor="ctr"/>
                </a:tc>
                <a:tc>
                  <a:txBody>
                    <a:bodyPr/>
                    <a:lstStyle/>
                    <a:p>
                      <a:pPr algn="ctr">
                        <a:lnSpc>
                          <a:spcPct val="107000"/>
                        </a:lnSpc>
                        <a:spcAft>
                          <a:spcPts val="0"/>
                        </a:spcAft>
                      </a:pPr>
                      <a:r>
                        <a:rPr lang="en-GB" sz="1800" b="1" dirty="0">
                          <a:solidFill>
                            <a:srgbClr val="0070C0"/>
                          </a:solidFill>
                          <a:effectLst/>
                          <a:latin typeface="Century Gothic" panose="020B0502020202020204" pitchFamily="34" charset="0"/>
                        </a:rPr>
                        <a:t>Sunday</a:t>
                      </a:r>
                      <a:endParaRPr lang="en-GB" sz="1800" b="1" dirty="0">
                        <a:solidFill>
                          <a:srgbClr val="0070C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5251" marR="35251" marT="0" marB="0" anchor="ctr"/>
                </a:tc>
                <a:tc>
                  <a:txBody>
                    <a:bodyPr/>
                    <a:lstStyle/>
                    <a:p>
                      <a:pPr algn="ctr">
                        <a:lnSpc>
                          <a:spcPct val="107000"/>
                        </a:lnSpc>
                        <a:spcAft>
                          <a:spcPts val="0"/>
                        </a:spcAft>
                      </a:pPr>
                      <a:r>
                        <a:rPr lang="en-GB" sz="1800" b="1" dirty="0">
                          <a:solidFill>
                            <a:srgbClr val="7030A0"/>
                          </a:solidFill>
                          <a:effectLst/>
                          <a:latin typeface="Century Gothic" panose="020B0502020202020204" pitchFamily="34" charset="0"/>
                        </a:rPr>
                        <a:t>Feature of the Week</a:t>
                      </a:r>
                      <a:endParaRPr lang="en-GB" sz="1800" b="1" dirty="0">
                        <a:solidFill>
                          <a:srgbClr val="7030A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5251" marR="35251" marT="0" marB="0" anchor="ctr"/>
                </a:tc>
                <a:extLst>
                  <a:ext uri="{0D108BD9-81ED-4DB2-BD59-A6C34878D82A}">
                    <a16:rowId xmlns:a16="http://schemas.microsoft.com/office/drawing/2014/main" val="2996924728"/>
                  </a:ext>
                </a:extLst>
              </a:tr>
              <a:tr h="2382536">
                <a:tc>
                  <a:txBody>
                    <a:bodyPr/>
                    <a:lstStyle/>
                    <a:p>
                      <a:pPr marL="177800" marR="0" lvl="0" indent="-1778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en-GB" sz="900" dirty="0">
                          <a:effectLst/>
                          <a:latin typeface="Century Gothic" panose="020B0502020202020204" pitchFamily="34" charset="0"/>
                        </a:rPr>
                        <a:t>2pm Dave </a:t>
                      </a:r>
                      <a:r>
                        <a:rPr lang="en-GB" sz="900" b="1" dirty="0">
                          <a:effectLst/>
                          <a:latin typeface="Century Gothic" panose="020B0502020202020204" pitchFamily="34" charset="0"/>
                        </a:rPr>
                        <a:t>Expedition with Steve </a:t>
                      </a:r>
                      <a:r>
                        <a:rPr lang="en-GB" sz="900" b="1" dirty="0" err="1">
                          <a:effectLst/>
                          <a:latin typeface="Century Gothic" panose="020B0502020202020204" pitchFamily="34" charset="0"/>
                        </a:rPr>
                        <a:t>Backshall</a:t>
                      </a:r>
                      <a:r>
                        <a:rPr lang="en-GB" sz="900" b="1" dirty="0">
                          <a:effectLst/>
                          <a:latin typeface="Century Gothic" panose="020B0502020202020204" pitchFamily="34" charset="0"/>
                        </a:rPr>
                        <a:t> </a:t>
                      </a:r>
                      <a:r>
                        <a:rPr lang="en-GB" sz="900" b="0" dirty="0">
                          <a:effectLst/>
                          <a:latin typeface="Century Gothic" panose="020B0502020202020204" pitchFamily="34" charset="0"/>
                        </a:rPr>
                        <a:t>10/10</a:t>
                      </a:r>
                      <a:r>
                        <a:rPr lang="en-GB" sz="900" dirty="0">
                          <a:effectLst/>
                          <a:latin typeface="Century Gothic" panose="020B0502020202020204" pitchFamily="34" charset="0"/>
                        </a:rPr>
                        <a:t> </a:t>
                      </a:r>
                      <a:r>
                        <a:rPr lang="en-GB" sz="900" b="0" i="0" kern="1200" dirty="0">
                          <a:solidFill>
                            <a:schemeClr val="tx1"/>
                          </a:solidFill>
                          <a:effectLst/>
                          <a:latin typeface="Century Gothic" panose="020B0502020202020204" pitchFamily="34" charset="0"/>
                          <a:ea typeface="+mn-ea"/>
                          <a:cs typeface="+mn-cs"/>
                        </a:rPr>
                        <a:t>Steve leads a cave-diving team into the largest unexplored cave network on Earth. Below the jungles of Mexico, they push further and deeper than anyone has gone before..</a:t>
                      </a:r>
                    </a:p>
                  </a:txBody>
                  <a:tcPr marL="35251" marR="35251" marT="0" marB="0"/>
                </a:tc>
                <a:tc>
                  <a:txBody>
                    <a:bodyPr/>
                    <a:lstStyle/>
                    <a:p>
                      <a:pPr marL="177800" lvl="0" indent="-177800">
                        <a:lnSpc>
                          <a:spcPct val="107000"/>
                        </a:lnSpc>
                        <a:spcAft>
                          <a:spcPts val="0"/>
                        </a:spcAft>
                        <a:buFont typeface="Symbol" panose="05050102010706020507" pitchFamily="18" charset="2"/>
                        <a:buChar char=""/>
                      </a:pPr>
                      <a:r>
                        <a:rPr lang="en-GB" sz="900" dirty="0">
                          <a:effectLst/>
                          <a:latin typeface="Century Gothic" panose="020B0502020202020204" pitchFamily="34" charset="0"/>
                        </a:rPr>
                        <a:t>6pm Yesterday </a:t>
                      </a:r>
                      <a:r>
                        <a:rPr lang="en-GB" sz="900" b="1" dirty="0">
                          <a:effectLst/>
                          <a:latin typeface="Century Gothic" panose="020B0502020202020204" pitchFamily="34" charset="0"/>
                        </a:rPr>
                        <a:t>Blue Planet II </a:t>
                      </a:r>
                      <a:r>
                        <a:rPr lang="en-GB" sz="900" dirty="0">
                          <a:effectLst/>
                          <a:latin typeface="Century Gothic" panose="020B0502020202020204" pitchFamily="34" charset="0"/>
                        </a:rPr>
                        <a:t>7/7 </a:t>
                      </a:r>
                      <a:r>
                        <a:rPr lang="en-GB" sz="900" b="0" i="0" kern="1200" dirty="0">
                          <a:solidFill>
                            <a:schemeClr val="tx1"/>
                          </a:solidFill>
                          <a:effectLst/>
                          <a:latin typeface="Century Gothic" panose="020B0502020202020204" pitchFamily="34" charset="0"/>
                          <a:ea typeface="+mn-ea"/>
                          <a:cs typeface="+mn-cs"/>
                        </a:rPr>
                        <a:t>The series concludes with a look at the ways human activity can impact on aquatic wildlife, including albatrosses unwittingly feeding their offspring plastic, mother dolphins with contaminated milk, and communications between animals being disrupted by noise. </a:t>
                      </a:r>
                    </a:p>
                    <a:p>
                      <a:pPr marL="177800" lvl="0" indent="-177800">
                        <a:lnSpc>
                          <a:spcPct val="107000"/>
                        </a:lnSpc>
                        <a:spcAft>
                          <a:spcPts val="0"/>
                        </a:spcAft>
                        <a:buFont typeface="Symbol" panose="05050102010706020507" pitchFamily="18" charset="2"/>
                        <a:buChar char=""/>
                      </a:pPr>
                      <a:r>
                        <a:rPr lang="en-GB" sz="900" dirty="0">
                          <a:effectLst/>
                          <a:latin typeface="Century Gothic" panose="020B0502020202020204" pitchFamily="34" charset="0"/>
                        </a:rPr>
                        <a:t>8.15pm BBC FOUR </a:t>
                      </a:r>
                      <a:r>
                        <a:rPr lang="en-GB" sz="900" b="1" dirty="0">
                          <a:effectLst/>
                          <a:latin typeface="Century Gothic" panose="020B0502020202020204" pitchFamily="34" charset="0"/>
                        </a:rPr>
                        <a:t>Wonders of the Great Barrier Reef </a:t>
                      </a:r>
                      <a:r>
                        <a:rPr lang="en-GB" sz="900" b="0" i="0" kern="1200" dirty="0">
                          <a:solidFill>
                            <a:schemeClr val="tx1"/>
                          </a:solidFill>
                          <a:effectLst/>
                          <a:latin typeface="Century Gothic" panose="020B0502020202020204" pitchFamily="34" charset="0"/>
                          <a:ea typeface="+mn-ea"/>
                          <a:cs typeface="+mn-cs"/>
                        </a:rPr>
                        <a:t>A specialist dive team looking for signs of hope that the Great Barrier Reef can survive the threat of global warming. Invited on the journey by award-winning underwater cinematographer and marine biologist Richard Fitzpatrick, Iolo dives deep beneath the tranquil surface of the coral sea to discover what state this natural wonder is in</a:t>
                      </a:r>
                    </a:p>
                  </a:txBody>
                  <a:tcPr marL="35251" marR="35251" marT="0" marB="0"/>
                </a:tc>
                <a:tc>
                  <a:txBody>
                    <a:bodyPr/>
                    <a:lstStyle/>
                    <a:p>
                      <a:pPr marL="177800" lvl="0" indent="-177800">
                        <a:lnSpc>
                          <a:spcPct val="107000"/>
                        </a:lnSpc>
                        <a:spcAft>
                          <a:spcPts val="0"/>
                        </a:spcAft>
                        <a:buFont typeface="Symbol" panose="05050102010706020507" pitchFamily="18" charset="2"/>
                        <a:buChar char=""/>
                      </a:pPr>
                      <a:r>
                        <a:rPr lang="en-GB" sz="900" dirty="0">
                          <a:effectLst/>
                          <a:latin typeface="Century Gothic" panose="020B0502020202020204" pitchFamily="34" charset="0"/>
                        </a:rPr>
                        <a:t>4.30pm BBC1 </a:t>
                      </a:r>
                      <a:r>
                        <a:rPr lang="en-GB" sz="900" b="1" dirty="0">
                          <a:effectLst/>
                          <a:latin typeface="Century Gothic" panose="020B0502020202020204" pitchFamily="34" charset="0"/>
                        </a:rPr>
                        <a:t>Countryfile </a:t>
                      </a:r>
                      <a:r>
                        <a:rPr lang="en-GB" sz="900" b="0" dirty="0">
                          <a:effectLst/>
                          <a:latin typeface="Century Gothic" panose="020B0502020202020204" pitchFamily="34" charset="0"/>
                        </a:rPr>
                        <a:t>29/52 </a:t>
                      </a:r>
                      <a:r>
                        <a:rPr lang="en-GB" sz="900" b="0" i="0" kern="1200" dirty="0">
                          <a:solidFill>
                            <a:schemeClr val="tx1"/>
                          </a:solidFill>
                          <a:effectLst/>
                          <a:latin typeface="Century Gothic" panose="020B0502020202020204" pitchFamily="34" charset="0"/>
                          <a:ea typeface="+mn-ea"/>
                          <a:cs typeface="+mn-cs"/>
                        </a:rPr>
                        <a:t>Ellie Harrison and Tom Heap are in the Shropshire Hills to find out about an ambitious project to create a nature corridor between the two peaks of Long </a:t>
                      </a:r>
                      <a:r>
                        <a:rPr lang="en-GB" sz="900" b="0" i="0" kern="1200" dirty="0" err="1">
                          <a:solidFill>
                            <a:schemeClr val="tx1"/>
                          </a:solidFill>
                          <a:effectLst/>
                          <a:latin typeface="Century Gothic" panose="020B0502020202020204" pitchFamily="34" charset="0"/>
                          <a:ea typeface="+mn-ea"/>
                          <a:cs typeface="+mn-cs"/>
                        </a:rPr>
                        <a:t>Mynd</a:t>
                      </a:r>
                      <a:r>
                        <a:rPr lang="en-GB" sz="900" b="0" i="0" kern="1200" dirty="0">
                          <a:solidFill>
                            <a:schemeClr val="tx1"/>
                          </a:solidFill>
                          <a:effectLst/>
                          <a:latin typeface="Century Gothic" panose="020B0502020202020204" pitchFamily="34" charset="0"/>
                          <a:ea typeface="+mn-ea"/>
                          <a:cs typeface="+mn-cs"/>
                        </a:rPr>
                        <a:t> and </a:t>
                      </a:r>
                      <a:r>
                        <a:rPr lang="en-GB" sz="900" b="0" i="0" kern="1200" dirty="0" err="1">
                          <a:solidFill>
                            <a:schemeClr val="tx1"/>
                          </a:solidFill>
                          <a:effectLst/>
                          <a:latin typeface="Century Gothic" panose="020B0502020202020204" pitchFamily="34" charset="0"/>
                          <a:ea typeface="+mn-ea"/>
                          <a:cs typeface="+mn-cs"/>
                        </a:rPr>
                        <a:t>Stiperstones</a:t>
                      </a:r>
                      <a:r>
                        <a:rPr lang="en-GB" sz="900" b="0" i="0" kern="1200" dirty="0">
                          <a:solidFill>
                            <a:schemeClr val="tx1"/>
                          </a:solidFill>
                          <a:effectLst/>
                          <a:latin typeface="Century Gothic" panose="020B0502020202020204" pitchFamily="34" charset="0"/>
                          <a:ea typeface="+mn-ea"/>
                          <a:cs typeface="+mn-cs"/>
                        </a:rPr>
                        <a:t>. Tom meets a farmer who's become a convert to environmentally friendly regenerative farming. Charlotte Smith tests the strength of Britain's food supply system in the wake of the pandemic and with Brexit on the horizon.</a:t>
                      </a:r>
                    </a:p>
                    <a:p>
                      <a:pPr marL="177800" lvl="0" indent="-177800">
                        <a:lnSpc>
                          <a:spcPct val="107000"/>
                        </a:lnSpc>
                        <a:spcAft>
                          <a:spcPts val="0"/>
                        </a:spcAft>
                        <a:buFont typeface="Symbol" panose="05050102010706020507" pitchFamily="18" charset="2"/>
                        <a:buChar char=""/>
                      </a:pPr>
                      <a:r>
                        <a:rPr lang="en-GB" sz="900" b="0" i="0" kern="1200" dirty="0">
                          <a:solidFill>
                            <a:schemeClr val="tx1"/>
                          </a:solidFill>
                          <a:effectLst/>
                          <a:latin typeface="Century Gothic" panose="020B0502020202020204" pitchFamily="34" charset="0"/>
                          <a:ea typeface="+mn-ea"/>
                          <a:cs typeface="+mn-cs"/>
                        </a:rPr>
                        <a:t>6pm BBC2 </a:t>
                      </a:r>
                      <a:r>
                        <a:rPr lang="en-GB" sz="900" b="1" i="0" kern="1200" dirty="0">
                          <a:solidFill>
                            <a:schemeClr val="tx1"/>
                          </a:solidFill>
                          <a:effectLst/>
                          <a:latin typeface="Century Gothic" panose="020B0502020202020204" pitchFamily="34" charset="0"/>
                          <a:ea typeface="+mn-ea"/>
                          <a:cs typeface="+mn-cs"/>
                        </a:rPr>
                        <a:t>A Wild Year </a:t>
                      </a:r>
                      <a:r>
                        <a:rPr lang="en-GB" sz="900" b="0" i="0" kern="1200" dirty="0">
                          <a:solidFill>
                            <a:schemeClr val="tx1"/>
                          </a:solidFill>
                          <a:effectLst/>
                          <a:latin typeface="Century Gothic" panose="020B0502020202020204" pitchFamily="34" charset="0"/>
                          <a:ea typeface="+mn-ea"/>
                          <a:cs typeface="+mn-cs"/>
                        </a:rPr>
                        <a:t>3/3 An exploration of the upland area of North Yorkshire, where heather-clad uplands and sheltered dales have been shaped both by the elements and by its people. Hardy </a:t>
                      </a:r>
                      <a:r>
                        <a:rPr lang="en-GB" sz="900" b="0" i="0" kern="1200" dirty="0" err="1">
                          <a:solidFill>
                            <a:schemeClr val="tx1"/>
                          </a:solidFill>
                          <a:effectLst/>
                          <a:latin typeface="Century Gothic" panose="020B0502020202020204" pitchFamily="34" charset="0"/>
                          <a:ea typeface="+mn-ea"/>
                          <a:cs typeface="+mn-cs"/>
                        </a:rPr>
                        <a:t>Swaledale</a:t>
                      </a:r>
                      <a:r>
                        <a:rPr lang="en-GB" sz="900" b="0" i="0" kern="1200" dirty="0">
                          <a:solidFill>
                            <a:schemeClr val="tx1"/>
                          </a:solidFill>
                          <a:effectLst/>
                          <a:latin typeface="Century Gothic" panose="020B0502020202020204" pitchFamily="34" charset="0"/>
                          <a:ea typeface="+mn-ea"/>
                          <a:cs typeface="+mn-cs"/>
                        </a:rPr>
                        <a:t> sheep roam the high moors all year round only coming down to the lowlands for lambing and shearing. </a:t>
                      </a:r>
                      <a:endParaRPr lang="en-GB" sz="900" dirty="0">
                        <a:effectLst/>
                        <a:latin typeface="Century Gothic" panose="020B0502020202020204" pitchFamily="34" charset="0"/>
                        <a:ea typeface="Calibri" panose="020F0502020204030204" pitchFamily="34" charset="0"/>
                        <a:cs typeface="Symbol" panose="05050102010706020507" pitchFamily="18" charset="2"/>
                      </a:endParaRPr>
                    </a:p>
                  </a:txBody>
                  <a:tcPr marL="35251" marR="35251" marT="0" marB="0"/>
                </a:tc>
                <a:tc>
                  <a:txBody>
                    <a:bodyPr/>
                    <a:lstStyle/>
                    <a:p>
                      <a:pPr marL="625475" indent="0">
                        <a:lnSpc>
                          <a:spcPct val="107000"/>
                        </a:lnSpc>
                        <a:spcAft>
                          <a:spcPts val="0"/>
                        </a:spcAft>
                      </a:pPr>
                      <a:r>
                        <a:rPr lang="en-GB" sz="900" dirty="0">
                          <a:effectLst/>
                          <a:latin typeface="Century Gothic" panose="020B0502020202020204" pitchFamily="34" charset="0"/>
                        </a:rPr>
                        <a:t>6.55pm Sony Movies Friday </a:t>
                      </a:r>
                      <a:r>
                        <a:rPr lang="en-GB" sz="900" b="1" dirty="0">
                          <a:effectLst/>
                          <a:latin typeface="Century Gothic" panose="020B0502020202020204" pitchFamily="34" charset="0"/>
                        </a:rPr>
                        <a:t>Volcano</a:t>
                      </a:r>
                      <a:r>
                        <a:rPr lang="en-GB" sz="900" dirty="0">
                          <a:effectLst/>
                          <a:latin typeface="Century Gothic" panose="020B0502020202020204" pitchFamily="34" charset="0"/>
                        </a:rPr>
                        <a:t> (12) </a:t>
                      </a:r>
                      <a:r>
                        <a:rPr lang="en-GB" sz="900" b="0" i="0" kern="1200" dirty="0">
                          <a:solidFill>
                            <a:schemeClr val="tx1"/>
                          </a:solidFill>
                          <a:effectLst/>
                          <a:latin typeface="Century Gothic" panose="020B0502020202020204" pitchFamily="34" charset="0"/>
                          <a:ea typeface="+mn-ea"/>
                          <a:cs typeface="+mn-cs"/>
                        </a:rPr>
                        <a:t>A river of molten lava spews from an erupting volcano onto the streets of Los Angeles, prompting the head of a crisis agency to team up with an intrepid scientist in a frantic and dangerous bid to save the city's residents. Disaster thriller, starring Tommy Lee Jones, Anne </a:t>
                      </a:r>
                      <a:r>
                        <a:rPr lang="en-GB" sz="900" b="0" i="0" kern="1200" dirty="0" err="1">
                          <a:solidFill>
                            <a:schemeClr val="tx1"/>
                          </a:solidFill>
                          <a:effectLst/>
                          <a:latin typeface="Century Gothic" panose="020B0502020202020204" pitchFamily="34" charset="0"/>
                          <a:ea typeface="+mn-ea"/>
                          <a:cs typeface="+mn-cs"/>
                        </a:rPr>
                        <a:t>Heche</a:t>
                      </a:r>
                      <a:r>
                        <a:rPr lang="en-GB" sz="900" b="0" i="0" kern="1200" dirty="0">
                          <a:solidFill>
                            <a:schemeClr val="tx1"/>
                          </a:solidFill>
                          <a:effectLst/>
                          <a:latin typeface="Century Gothic" panose="020B0502020202020204" pitchFamily="34" charset="0"/>
                          <a:ea typeface="+mn-ea"/>
                          <a:cs typeface="+mn-cs"/>
                        </a:rPr>
                        <a:t>, Gaby Hoffmann, Keith David and Don Cheadle</a:t>
                      </a:r>
                    </a:p>
                    <a:p>
                      <a:pPr marL="625475" indent="0">
                        <a:lnSpc>
                          <a:spcPct val="107000"/>
                        </a:lnSpc>
                        <a:spcAft>
                          <a:spcPts val="0"/>
                        </a:spcAft>
                      </a:pPr>
                      <a:endParaRPr lang="en-GB" sz="9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251" marR="35251" marT="0" marB="0"/>
                </a:tc>
                <a:extLst>
                  <a:ext uri="{0D108BD9-81ED-4DB2-BD59-A6C34878D82A}">
                    <a16:rowId xmlns:a16="http://schemas.microsoft.com/office/drawing/2014/main" val="3885195924"/>
                  </a:ext>
                </a:extLst>
              </a:tr>
            </a:tbl>
          </a:graphicData>
        </a:graphic>
      </p:graphicFrame>
      <p:sp>
        <p:nvSpPr>
          <p:cNvPr id="5" name="TextBox 4">
            <a:extLst>
              <a:ext uri="{FF2B5EF4-FFF2-40B4-BE49-F238E27FC236}">
                <a16:creationId xmlns:a16="http://schemas.microsoft.com/office/drawing/2014/main" id="{47EFA40A-AA82-4A7D-8D44-769F31CCAC73}"/>
              </a:ext>
            </a:extLst>
          </p:cNvPr>
          <p:cNvSpPr txBox="1"/>
          <p:nvPr/>
        </p:nvSpPr>
        <p:spPr>
          <a:xfrm>
            <a:off x="0" y="497150"/>
            <a:ext cx="12192000" cy="334322"/>
          </a:xfrm>
          <a:prstGeom prst="rect">
            <a:avLst/>
          </a:prstGeom>
          <a:noFill/>
        </p:spPr>
        <p:txBody>
          <a:bodyPr wrap="square">
            <a:spAutoFit/>
          </a:bodyPr>
          <a:lstStyle/>
          <a:p>
            <a:pPr algn="ctr">
              <a:lnSpc>
                <a:spcPct val="107000"/>
              </a:lnSpc>
              <a:spcAft>
                <a:spcPts val="800"/>
              </a:spcAft>
            </a:pPr>
            <a:r>
              <a:rPr lang="en-GB" sz="1550" dirty="0">
                <a:effectLst/>
                <a:latin typeface="Century Gothic" panose="020B0502020202020204" pitchFamily="34" charset="0"/>
                <a:ea typeface="Calibri" panose="020F0502020204030204" pitchFamily="34" charset="0"/>
                <a:cs typeface="Times New Roman" panose="02020603050405020304" pitchFamily="18" charset="0"/>
              </a:rPr>
              <a:t>Be an #ExcellentTunnyGeographer. Keep up to date with all your Geography. Most episodes will be available on </a:t>
            </a:r>
            <a:r>
              <a:rPr lang="en-GB" sz="1550" b="1" dirty="0">
                <a:effectLst/>
                <a:latin typeface="Century Gothic" panose="020B0502020202020204" pitchFamily="34" charset="0"/>
                <a:ea typeface="Calibri" panose="020F0502020204030204" pitchFamily="34" charset="0"/>
                <a:cs typeface="Times New Roman" panose="02020603050405020304" pitchFamily="18" charset="0"/>
              </a:rPr>
              <a:t>catch up TV</a:t>
            </a:r>
            <a:r>
              <a:rPr lang="en-GB" sz="1550" dirty="0">
                <a:solidFill>
                  <a:srgbClr val="00B050"/>
                </a:solidFill>
                <a:effectLst/>
                <a:latin typeface="Century Gothic" panose="020B0502020202020204" pitchFamily="34" charset="0"/>
                <a:ea typeface="Calibri" panose="020F0502020204030204" pitchFamily="34" charset="0"/>
                <a:cs typeface="Times New Roman" panose="02020603050405020304" pitchFamily="18" charset="0"/>
              </a:rPr>
              <a:t> </a:t>
            </a:r>
            <a:endParaRPr lang="en-GB" sz="155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050" name="Picture 2" descr="A close up of a logo&#10;&#10;Description automatically generated">
            <a:extLst>
              <a:ext uri="{FF2B5EF4-FFF2-40B4-BE49-F238E27FC236}">
                <a16:creationId xmlns:a16="http://schemas.microsoft.com/office/drawing/2014/main" id="{C0D013D2-6113-4F12-B8FB-DAA12B7AF33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b="12860"/>
          <a:stretch>
            <a:fillRect/>
          </a:stretch>
        </p:blipFill>
        <p:spPr bwMode="auto">
          <a:xfrm rot="-852479">
            <a:off x="48094" y="65477"/>
            <a:ext cx="524425" cy="45725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1EB1BB8D-BAD2-423F-B07E-4DB4109F7C7D}"/>
              </a:ext>
            </a:extLst>
          </p:cNvPr>
          <p:cNvSpPr txBox="1"/>
          <p:nvPr/>
        </p:nvSpPr>
        <p:spPr>
          <a:xfrm>
            <a:off x="514904" y="-864"/>
            <a:ext cx="2089033" cy="461665"/>
          </a:xfrm>
          <a:prstGeom prst="rect">
            <a:avLst/>
          </a:prstGeom>
          <a:noFill/>
        </p:spPr>
        <p:txBody>
          <a:bodyPr wrap="none" rtlCol="0">
            <a:spAutoFit/>
          </a:bodyPr>
          <a:lstStyle/>
          <a:p>
            <a:r>
              <a:rPr lang="en-GB" sz="2400" b="1" dirty="0" err="1">
                <a:solidFill>
                  <a:srgbClr val="00B050"/>
                </a:solidFill>
                <a:latin typeface="Century Gothic" panose="020B0502020202020204" pitchFamily="34" charset="0"/>
              </a:rPr>
              <a:t>Geogglebox</a:t>
            </a:r>
            <a:endParaRPr lang="en-GB" sz="2400" b="1" dirty="0">
              <a:solidFill>
                <a:srgbClr val="00B050"/>
              </a:solidFill>
              <a:latin typeface="Century Gothic" panose="020B0502020202020204" pitchFamily="34" charset="0"/>
            </a:endParaRPr>
          </a:p>
        </p:txBody>
      </p:sp>
      <p:sp>
        <p:nvSpPr>
          <p:cNvPr id="14" name="TextBox 13">
            <a:extLst>
              <a:ext uri="{FF2B5EF4-FFF2-40B4-BE49-F238E27FC236}">
                <a16:creationId xmlns:a16="http://schemas.microsoft.com/office/drawing/2014/main" id="{5F706F96-ED4F-4FD2-A7AD-4BA7B4BE98AF}"/>
              </a:ext>
            </a:extLst>
          </p:cNvPr>
          <p:cNvSpPr txBox="1"/>
          <p:nvPr/>
        </p:nvSpPr>
        <p:spPr>
          <a:xfrm>
            <a:off x="9735878" y="2737"/>
            <a:ext cx="2456122" cy="461665"/>
          </a:xfrm>
          <a:prstGeom prst="rect">
            <a:avLst/>
          </a:prstGeom>
          <a:noFill/>
        </p:spPr>
        <p:txBody>
          <a:bodyPr wrap="none" rtlCol="0">
            <a:spAutoFit/>
          </a:bodyPr>
          <a:lstStyle/>
          <a:p>
            <a:r>
              <a:rPr lang="en-GB" sz="2400" b="1" dirty="0">
                <a:solidFill>
                  <a:srgbClr val="0070C0"/>
                </a:solidFill>
                <a:latin typeface="Century Gothic" panose="020B0502020202020204" pitchFamily="34" charset="0"/>
              </a:rPr>
              <a:t>13-19 July 2020</a:t>
            </a:r>
          </a:p>
        </p:txBody>
      </p:sp>
      <p:pic>
        <p:nvPicPr>
          <p:cNvPr id="13" name="Graphic 12" descr="Film strip">
            <a:extLst>
              <a:ext uri="{FF2B5EF4-FFF2-40B4-BE49-F238E27FC236}">
                <a16:creationId xmlns:a16="http://schemas.microsoft.com/office/drawing/2014/main" id="{DC63B21C-043B-4B65-B5F3-AF3C4AA0513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8857680" y="4192481"/>
            <a:ext cx="1051323" cy="1051323"/>
          </a:xfrm>
          <a:prstGeom prst="rect">
            <a:avLst/>
          </a:prstGeom>
        </p:spPr>
      </p:pic>
      <p:pic>
        <p:nvPicPr>
          <p:cNvPr id="4" name="Graphic 3" descr="Volcano">
            <a:extLst>
              <a:ext uri="{FF2B5EF4-FFF2-40B4-BE49-F238E27FC236}">
                <a16:creationId xmlns:a16="http://schemas.microsoft.com/office/drawing/2014/main" id="{D375E3B7-3594-4E4F-AC7E-F7BCED3FBD2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10830845" y="5542384"/>
            <a:ext cx="1177683" cy="1177683"/>
          </a:xfrm>
          <a:prstGeom prst="rect">
            <a:avLst/>
          </a:prstGeom>
        </p:spPr>
      </p:pic>
    </p:spTree>
    <p:extLst>
      <p:ext uri="{BB962C8B-B14F-4D97-AF65-F5344CB8AC3E}">
        <p14:creationId xmlns:p14="http://schemas.microsoft.com/office/powerpoint/2010/main" val="8475886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TotalTime>
  <Words>802</Words>
  <Application>Microsoft Office PowerPoint</Application>
  <PresentationFormat>Widescreen</PresentationFormat>
  <Paragraphs>26</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Century Gothic</vt:lpstr>
      <vt:lpstr>Symbol</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Glass, Laura</dc:creator>
  <cp:lastModifiedBy>Richard Adamson</cp:lastModifiedBy>
  <cp:revision>27</cp:revision>
  <dcterms:created xsi:type="dcterms:W3CDTF">2020-07-04T15:43:19Z</dcterms:created>
  <dcterms:modified xsi:type="dcterms:W3CDTF">2020-07-16T20:14:07Z</dcterms:modified>
</cp:coreProperties>
</file>