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8" r:id="rId6"/>
    <p:sldId id="270" r:id="rId7"/>
    <p:sldId id="257" r:id="rId8"/>
    <p:sldId id="261" r:id="rId9"/>
    <p:sldId id="262" r:id="rId10"/>
    <p:sldId id="263" r:id="rId11"/>
    <p:sldId id="264" r:id="rId12"/>
    <p:sldId id="269" r:id="rId13"/>
    <p:sldId id="265" r:id="rId14"/>
    <p:sldId id="266"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1" d="100"/>
          <a:sy n="91" d="100"/>
        </p:scale>
        <p:origin x="53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449A726-FB8D-48A3-9F3E-D217FDBA5065}" type="datetimeFigureOut">
              <a:rPr lang="en-GB" smtClean="0"/>
              <a:t>06/05/2020</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ADEB6582-437E-4AA8-BFBE-85F305AC12BF}"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8857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49A726-FB8D-48A3-9F3E-D217FDBA5065}" type="datetimeFigureOut">
              <a:rPr lang="en-GB" smtClean="0"/>
              <a:t>06/05/2020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B6582-437E-4AA8-BFBE-85F305AC12BF}" type="slidenum">
              <a:rPr lang="en-GB" smtClean="0"/>
              <a:t>‹#›</a:t>
            </a:fld>
            <a:endParaRPr lang="en-GB"/>
          </a:p>
        </p:txBody>
      </p:sp>
    </p:spTree>
    <p:extLst>
      <p:ext uri="{BB962C8B-B14F-4D97-AF65-F5344CB8AC3E}">
        <p14:creationId xmlns:p14="http://schemas.microsoft.com/office/powerpoint/2010/main" val="114285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449A726-FB8D-48A3-9F3E-D217FDBA5065}" type="datetimeFigureOut">
              <a:rPr lang="en-GB" smtClean="0"/>
              <a:t>06/05/2020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B6582-437E-4AA8-BFBE-85F305AC12BF}"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5454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449A726-FB8D-48A3-9F3E-D217FDBA5065}" type="datetimeFigureOut">
              <a:rPr lang="en-GB" smtClean="0"/>
              <a:t>06/05/2020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EB6582-437E-4AA8-BFBE-85F305AC12BF}" type="slidenum">
              <a:rPr lang="en-GB" smtClean="0"/>
              <a:t>‹#›</a:t>
            </a:fld>
            <a:endParaRPr lang="en-GB"/>
          </a:p>
        </p:txBody>
      </p:sp>
    </p:spTree>
    <p:extLst>
      <p:ext uri="{BB962C8B-B14F-4D97-AF65-F5344CB8AC3E}">
        <p14:creationId xmlns:p14="http://schemas.microsoft.com/office/powerpoint/2010/main" val="4098135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449A726-FB8D-48A3-9F3E-D217FDBA5065}" type="datetimeFigureOut">
              <a:rPr lang="en-GB" smtClean="0"/>
              <a:t>06/05/2020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DEB6582-437E-4AA8-BFBE-85F305AC12BF}"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947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449A726-FB8D-48A3-9F3E-D217FDBA5065}" type="datetimeFigureOut">
              <a:rPr lang="en-GB" smtClean="0"/>
              <a:t>06/05/2020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EB6582-437E-4AA8-BFBE-85F305AC12BF}"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221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49A726-FB8D-48A3-9F3E-D217FDBA5065}" type="datetimeFigureOut">
              <a:rPr lang="en-GB" smtClean="0"/>
              <a:t>06/05/2020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DEB6582-437E-4AA8-BFBE-85F305AC12BF}" type="slidenum">
              <a:rPr lang="en-GB" smtClean="0"/>
              <a:t>‹#›</a:t>
            </a:fld>
            <a:endParaRPr lang="en-GB"/>
          </a:p>
        </p:txBody>
      </p:sp>
    </p:spTree>
    <p:extLst>
      <p:ext uri="{BB962C8B-B14F-4D97-AF65-F5344CB8AC3E}">
        <p14:creationId xmlns:p14="http://schemas.microsoft.com/office/powerpoint/2010/main" val="3460449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449A726-FB8D-48A3-9F3E-D217FDBA5065}" type="datetimeFigureOut">
              <a:rPr lang="en-GB" smtClean="0"/>
              <a:t>06/05/2020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EB6582-437E-4AA8-BFBE-85F305AC12BF}"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7356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449A726-FB8D-48A3-9F3E-D217FDBA5065}" type="datetimeFigureOut">
              <a:rPr lang="en-GB" smtClean="0"/>
              <a:t>06/05/2020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EB6582-437E-4AA8-BFBE-85F305AC12BF}" type="slidenum">
              <a:rPr lang="en-GB" smtClean="0"/>
              <a:t>‹#›</a:t>
            </a:fld>
            <a:endParaRPr lang="en-GB"/>
          </a:p>
        </p:txBody>
      </p:sp>
    </p:spTree>
    <p:extLst>
      <p:ext uri="{BB962C8B-B14F-4D97-AF65-F5344CB8AC3E}">
        <p14:creationId xmlns:p14="http://schemas.microsoft.com/office/powerpoint/2010/main" val="203472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449A726-FB8D-48A3-9F3E-D217FDBA5065}" type="datetimeFigureOut">
              <a:rPr lang="en-GB" smtClean="0"/>
              <a:t>06/05/2020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EB6582-437E-4AA8-BFBE-85F305AC12BF}" type="slidenum">
              <a:rPr lang="en-GB" smtClean="0"/>
              <a:t>‹#›</a:t>
            </a:fld>
            <a:endParaRPr lang="en-GB"/>
          </a:p>
        </p:txBody>
      </p:sp>
    </p:spTree>
    <p:extLst>
      <p:ext uri="{BB962C8B-B14F-4D97-AF65-F5344CB8AC3E}">
        <p14:creationId xmlns:p14="http://schemas.microsoft.com/office/powerpoint/2010/main" val="3083717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449A726-FB8D-48A3-9F3E-D217FDBA5065}" type="datetimeFigureOut">
              <a:rPr lang="en-GB" smtClean="0"/>
              <a:t>06/05/2020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B6582-437E-4AA8-BFBE-85F305AC12BF}"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7140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449A726-FB8D-48A3-9F3E-D217FDBA5065}" type="datetimeFigureOut">
              <a:rPr lang="en-GB" smtClean="0"/>
              <a:t>06/05/2020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B6582-437E-4AA8-BFBE-85F305AC12BF}"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8938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449A726-FB8D-48A3-9F3E-D217FDBA5065}" type="datetimeFigureOut">
              <a:rPr lang="en-GB" smtClean="0"/>
              <a:t>06/05/2020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B6582-437E-4AA8-BFBE-85F305AC12BF}" type="slidenum">
              <a:rPr lang="en-GB" smtClean="0"/>
              <a:t>‹#›</a:t>
            </a:fld>
            <a:endParaRPr lang="en-GB"/>
          </a:p>
        </p:txBody>
      </p:sp>
    </p:spTree>
    <p:extLst>
      <p:ext uri="{BB962C8B-B14F-4D97-AF65-F5344CB8AC3E}">
        <p14:creationId xmlns:p14="http://schemas.microsoft.com/office/powerpoint/2010/main" val="620520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449A726-FB8D-48A3-9F3E-D217FDBA5065}" type="datetimeFigureOut">
              <a:rPr lang="en-GB" smtClean="0"/>
              <a:t>06/05/2020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B6582-437E-4AA8-BFBE-85F305AC12BF}"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1632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449A726-FB8D-48A3-9F3E-D217FDBA5065}" type="datetimeFigureOut">
              <a:rPr lang="en-GB" smtClean="0"/>
              <a:t>06/05/2020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B6582-437E-4AA8-BFBE-85F305AC12BF}"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5228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49A726-FB8D-48A3-9F3E-D217FDBA5065}" type="datetimeFigureOut">
              <a:rPr lang="en-GB" smtClean="0"/>
              <a:t>06/05/2020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B6582-437E-4AA8-BFBE-85F305AC12BF}"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03963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49A726-FB8D-48A3-9F3E-D217FDBA5065}" type="datetimeFigureOut">
              <a:rPr lang="en-GB" smtClean="0"/>
              <a:t>06/05/2020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B6582-437E-4AA8-BFBE-85F305AC12BF}"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034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449A726-FB8D-48A3-9F3E-D217FDBA5065}" type="datetimeFigureOut">
              <a:rPr lang="en-GB" smtClean="0"/>
              <a:t>06/05/2020</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DEB6582-437E-4AA8-BFBE-85F305AC12BF}" type="slidenum">
              <a:rPr lang="en-GB" smtClean="0"/>
              <a:t>‹#›</a:t>
            </a:fld>
            <a:endParaRPr lang="en-GB"/>
          </a:p>
        </p:txBody>
      </p:sp>
    </p:spTree>
    <p:extLst>
      <p:ext uri="{BB962C8B-B14F-4D97-AF65-F5344CB8AC3E}">
        <p14:creationId xmlns:p14="http://schemas.microsoft.com/office/powerpoint/2010/main" val="6265326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bbc.co.uk/programmes/articles/4TrqYDyf4PMdLypxzyTwGDg/great-british-bunting" TargetMode="External"/><Relationship Id="rId2" Type="http://schemas.openxmlformats.org/officeDocument/2006/relationships/hyperlink" Target="https://www.english-heritage.org.uk/siteassets/home/visit/ve-day-75/eh-ve-day-at-home-pack.pdf"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hyperlink" Target="https://www.crowdcast.io/e/whytheallieswon" TargetMode="External"/><Relationship Id="rId13" Type="http://schemas.openxmlformats.org/officeDocument/2006/relationships/hyperlink" Target="https://www.youtube.com/channel/UC278IKj0R4JBFb18Waw-tWA" TargetMode="External"/><Relationship Id="rId3" Type="http://schemas.openxmlformats.org/officeDocument/2006/relationships/hyperlink" Target="https://twitter.com/I_W_M" TargetMode="External"/><Relationship Id="rId7" Type="http://schemas.openxmlformats.org/officeDocument/2006/relationships/hyperlink" Target="https://www.nam.ac.uk/whats-on/virtual-ve-day-75-festival-day-2" TargetMode="External"/><Relationship Id="rId12" Type="http://schemas.openxmlformats.org/officeDocument/2006/relationships/hyperlink" Target="https://www.youtube.com/englishheritage" TargetMode="External"/><Relationship Id="rId2" Type="http://schemas.openxmlformats.org/officeDocument/2006/relationships/hyperlink" Target="https://www.iwm.org.uk/" TargetMode="External"/><Relationship Id="rId16"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hyperlink" Target="https://www.facebook.com/englishheritage" TargetMode="External"/><Relationship Id="rId11" Type="http://schemas.openxmlformats.org/officeDocument/2006/relationships/hyperlink" Target="https://www.crowdcast.io/e/victorydance/register" TargetMode="External"/><Relationship Id="rId5" Type="http://schemas.openxmlformats.org/officeDocument/2006/relationships/hyperlink" Target="https://www.facebook.com/events/612541332663931/" TargetMode="External"/><Relationship Id="rId15" Type="http://schemas.openxmlformats.org/officeDocument/2006/relationships/hyperlink" Target="https://www.royalalberthall.com/tickets/events/2020/royal-albert-home-well-meet-again-for-ve-day-75-with-katherine-jenkins-obe?utm_source=wordfly&amp;utm_medium=email&amp;utm_campaign=e-newsletter&amp;utm_term=royal-albert-home-5&amp;utm_content=version_A&amp;emailsource=54195" TargetMode="External"/><Relationship Id="rId10" Type="http://schemas.openxmlformats.org/officeDocument/2006/relationships/hyperlink" Target="https://ve-vjday75.gov.uk/dan-snows-ve-day-challenge/" TargetMode="External"/><Relationship Id="rId4" Type="http://schemas.openxmlformats.org/officeDocument/2006/relationships/hyperlink" Target="https://www.facebook.com/iwm.london/" TargetMode="External"/><Relationship Id="rId9" Type="http://schemas.openxmlformats.org/officeDocument/2006/relationships/hyperlink" Target="https://www.youtube.com/watch?v=w7brUCEFN2c&amp;feature=youtu.be" TargetMode="External"/><Relationship Id="rId14" Type="http://schemas.openxmlformats.org/officeDocument/2006/relationships/hyperlink" Target="https://www.youtube.com/royalalberthall"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VE DAY</a:t>
            </a:r>
            <a:br>
              <a:rPr lang="en-GB" dirty="0" smtClean="0"/>
            </a:br>
            <a:r>
              <a:rPr lang="en-GB" dirty="0" smtClean="0"/>
              <a:t>8</a:t>
            </a:r>
            <a:r>
              <a:rPr lang="en-GB" baseline="30000" dirty="0" smtClean="0"/>
              <a:t>TH</a:t>
            </a:r>
            <a:r>
              <a:rPr lang="en-GB" dirty="0" smtClean="0"/>
              <a:t> MAY 1945</a:t>
            </a:r>
            <a:endParaRPr lang="en-GB" dirty="0"/>
          </a:p>
        </p:txBody>
      </p:sp>
      <p:sp>
        <p:nvSpPr>
          <p:cNvPr id="3" name="Subtitle 2"/>
          <p:cNvSpPr>
            <a:spLocks noGrp="1"/>
          </p:cNvSpPr>
          <p:nvPr>
            <p:ph type="subTitle" idx="1"/>
          </p:nvPr>
        </p:nvSpPr>
        <p:spPr>
          <a:xfrm>
            <a:off x="1528232" y="3843775"/>
            <a:ext cx="9144000" cy="1655762"/>
          </a:xfrm>
        </p:spPr>
        <p:txBody>
          <a:bodyPr>
            <a:normAutofit fontScale="92500" lnSpcReduction="20000"/>
          </a:bodyPr>
          <a:lstStyle/>
          <a:p>
            <a:r>
              <a:rPr lang="en-GB" sz="5400" dirty="0" smtClean="0"/>
              <a:t>75</a:t>
            </a:r>
            <a:r>
              <a:rPr lang="en-GB" sz="5400" baseline="30000" dirty="0" smtClean="0"/>
              <a:t>TH</a:t>
            </a:r>
            <a:r>
              <a:rPr lang="en-GB" sz="5400" dirty="0" smtClean="0"/>
              <a:t> ANNIVERSARY</a:t>
            </a:r>
          </a:p>
          <a:p>
            <a:r>
              <a:rPr lang="en-GB" sz="5400" dirty="0" smtClean="0"/>
              <a:t>8</a:t>
            </a:r>
            <a:r>
              <a:rPr lang="en-GB" sz="5400" baseline="30000" dirty="0" smtClean="0"/>
              <a:t>TH</a:t>
            </a:r>
            <a:r>
              <a:rPr lang="en-GB" sz="5400" dirty="0" smtClean="0"/>
              <a:t> MAY 2020</a:t>
            </a:r>
            <a:endParaRPr lang="en-GB" sz="5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448" y="346841"/>
            <a:ext cx="2109568" cy="2109568"/>
          </a:xfrm>
          <a:prstGeom prst="rect">
            <a:avLst/>
          </a:prstGeom>
        </p:spPr>
      </p:pic>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17449" y="346841"/>
            <a:ext cx="2109568" cy="2109568"/>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226" y="5432928"/>
            <a:ext cx="3634937" cy="1453975"/>
          </a:xfrm>
          <a:prstGeom prst="rect">
            <a:avLst/>
          </a:prstGeom>
        </p:spPr>
      </p:pic>
    </p:spTree>
    <p:extLst>
      <p:ext uri="{BB962C8B-B14F-4D97-AF65-F5344CB8AC3E}">
        <p14:creationId xmlns:p14="http://schemas.microsoft.com/office/powerpoint/2010/main" val="721107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9789" y="803456"/>
            <a:ext cx="9992708" cy="1303867"/>
          </a:xfrm>
        </p:spPr>
        <p:txBody>
          <a:bodyPr>
            <a:noAutofit/>
          </a:bodyPr>
          <a:lstStyle/>
          <a:p>
            <a:r>
              <a:rPr lang="en-GB" sz="2400" dirty="0" smtClean="0"/>
              <a:t>Use the following pages to help celebrate VE Day.  Take a look at the information, recipes and ideas to commemorate the occasion. Remember to incorporate the social distancing rules to ensure a good time for all.</a:t>
            </a:r>
            <a:br>
              <a:rPr lang="en-GB" sz="2400" dirty="0" smtClean="0"/>
            </a:br>
            <a:r>
              <a:rPr lang="en-GB" sz="2400" dirty="0" smtClean="0"/>
              <a:t> </a:t>
            </a:r>
            <a:br>
              <a:rPr lang="en-GB" sz="2400" dirty="0" smtClean="0"/>
            </a:br>
            <a:r>
              <a:rPr lang="en-GB" sz="1600" dirty="0" smtClean="0"/>
              <a:t>Information collated from English Heritage, Colouring for Heroes, Joe Mann, Doodles of Art &amp; Food Teachers Centre.</a:t>
            </a:r>
            <a:endParaRPr lang="en-GB" sz="1600" dirty="0"/>
          </a:p>
        </p:txBody>
      </p:sp>
      <p:sp>
        <p:nvSpPr>
          <p:cNvPr id="3" name="Content Placeholder 2"/>
          <p:cNvSpPr>
            <a:spLocks noGrp="1"/>
          </p:cNvSpPr>
          <p:nvPr>
            <p:ph idx="1"/>
          </p:nvPr>
        </p:nvSpPr>
        <p:spPr>
          <a:xfrm>
            <a:off x="1295401" y="2556931"/>
            <a:ext cx="9961178" cy="3444475"/>
          </a:xfrm>
        </p:spPr>
        <p:txBody>
          <a:bodyPr>
            <a:normAutofit fontScale="92500"/>
          </a:bodyPr>
          <a:lstStyle/>
          <a:p>
            <a:r>
              <a:rPr lang="en-GB" sz="2200" b="1" dirty="0" smtClean="0"/>
              <a:t>What is VE Day?</a:t>
            </a:r>
          </a:p>
          <a:p>
            <a:r>
              <a:rPr lang="en-US" sz="2200" b="1" dirty="0"/>
              <a:t>Friday 8 May 2020</a:t>
            </a:r>
            <a:r>
              <a:rPr lang="en-US" sz="2200" dirty="0"/>
              <a:t> marks 75 years since Nazi Germany's formal surrender at the end of the Second World </a:t>
            </a:r>
            <a:r>
              <a:rPr lang="en-US" sz="2200" dirty="0" smtClean="0"/>
              <a:t>War.  On </a:t>
            </a:r>
            <a:r>
              <a:rPr lang="en-US" sz="2200" dirty="0"/>
              <a:t>VE (Victory in Europe) Day in 1945, millions took to the streets to celebrate peace after years of devastating war.</a:t>
            </a:r>
          </a:p>
          <a:p>
            <a:r>
              <a:rPr lang="en-US" sz="2200" dirty="0"/>
              <a:t>The Allies had originally agreed to mark 9 May 1945 as </a:t>
            </a:r>
            <a:r>
              <a:rPr lang="en-US" sz="2200" dirty="0" smtClean="0"/>
              <a:t>VE </a:t>
            </a:r>
            <a:r>
              <a:rPr lang="en-US" sz="2200" dirty="0"/>
              <a:t>Day. But news of Germany’s surrender was leaked and spread across the world like wildfire, sparking impromptu celebrations. </a:t>
            </a:r>
          </a:p>
          <a:p>
            <a:r>
              <a:rPr lang="en-US" sz="2200" dirty="0"/>
              <a:t>Perhaps understandably, Britain did not want to wait. After years of loss, destruction and heartache, people were eager to rejoice at the prospect of a peaceful Europe. And so, late on 7 May, a BBC radio news flash announced that the next day would be a national holiday.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774" y="6421821"/>
            <a:ext cx="821120" cy="328448"/>
          </a:xfrm>
          <a:prstGeom prst="rect">
            <a:avLst/>
          </a:prstGeom>
        </p:spPr>
      </p:pic>
    </p:spTree>
    <p:extLst>
      <p:ext uri="{BB962C8B-B14F-4D97-AF65-F5344CB8AC3E}">
        <p14:creationId xmlns:p14="http://schemas.microsoft.com/office/powerpoint/2010/main" val="2397486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GB" sz="2200" b="1" dirty="0" smtClean="0"/>
              <a:t>How did people celebrate?</a:t>
            </a:r>
          </a:p>
          <a:p>
            <a:r>
              <a:rPr lang="en-US" sz="2200" dirty="0" smtClean="0"/>
              <a:t>People held street parties in celebration and in thanks that the war was over.</a:t>
            </a:r>
          </a:p>
          <a:p>
            <a:r>
              <a:rPr lang="en-US" sz="2200" dirty="0" smtClean="0"/>
              <a:t>Mass gatherings occurred in public areas such as Trafalgar Square with people waving red, blue and white flags or the Union Jack.</a:t>
            </a:r>
          </a:p>
          <a:p>
            <a:r>
              <a:rPr lang="en-US" sz="2200" dirty="0" smtClean="0"/>
              <a:t>They sang songs together such as the now iconic “We’ll Meet Again”, “Doing the Lambeth Walk” and “White Cliffs of Dover”.</a:t>
            </a:r>
          </a:p>
          <a:p>
            <a:r>
              <a:rPr lang="en-US" sz="2200" dirty="0"/>
              <a:t>St Paul’s Cathedral held ten consecutive </a:t>
            </a:r>
            <a:r>
              <a:rPr lang="en-US" sz="2200" dirty="0" smtClean="0"/>
              <a:t>services </a:t>
            </a:r>
            <a:r>
              <a:rPr lang="en-US" sz="2200" dirty="0"/>
              <a:t>in thanks for </a:t>
            </a:r>
            <a:r>
              <a:rPr lang="en-US" sz="2200" dirty="0" smtClean="0"/>
              <a:t>peace.</a:t>
            </a:r>
          </a:p>
          <a:p>
            <a:r>
              <a:rPr lang="en-US" sz="2200" dirty="0"/>
              <a:t>Licensing hours were extended so that people could properly toast the end of the war, and dance halls remained open beyond usual closing hours to accommodate buoyant </a:t>
            </a:r>
            <a:r>
              <a:rPr lang="en-US" sz="2200" dirty="0" err="1"/>
              <a:t>revellers</a:t>
            </a:r>
            <a:r>
              <a:rPr lang="en-US" sz="2200" dirty="0"/>
              <a:t>.</a:t>
            </a:r>
          </a:p>
          <a:p>
            <a:endParaRPr lang="en-GB" dirty="0"/>
          </a:p>
        </p:txBody>
      </p:sp>
      <p:sp>
        <p:nvSpPr>
          <p:cNvPr id="5" name="Title 1"/>
          <p:cNvSpPr>
            <a:spLocks noGrp="1"/>
          </p:cNvSpPr>
          <p:nvPr>
            <p:ph type="title"/>
          </p:nvPr>
        </p:nvSpPr>
        <p:spPr>
          <a:xfrm>
            <a:off x="1179789" y="803456"/>
            <a:ext cx="9992708" cy="1303867"/>
          </a:xfrm>
        </p:spPr>
        <p:txBody>
          <a:bodyPr>
            <a:noAutofit/>
          </a:bodyPr>
          <a:lstStyle/>
          <a:p>
            <a:r>
              <a:rPr lang="en-GB" sz="2400" dirty="0" smtClean="0"/>
              <a:t>Use the following pages to help celebrate VE Day.  Take a look at the information, recipes and ideas to commemorate the occasion. Remember to incorporate the social distancing rules to ensure a good time for all.</a:t>
            </a:r>
            <a:br>
              <a:rPr lang="en-GB" sz="2400" dirty="0" smtClean="0"/>
            </a:br>
            <a:r>
              <a:rPr lang="en-GB" sz="2400" dirty="0" smtClean="0"/>
              <a:t> </a:t>
            </a:r>
            <a:br>
              <a:rPr lang="en-GB" sz="2400" dirty="0" smtClean="0"/>
            </a:br>
            <a:r>
              <a:rPr lang="en-GB" sz="1600" dirty="0" smtClean="0"/>
              <a:t>Information collated from English Heritage, Colouring for Heroes, Joe Mann, Doodles of Art &amp; Food Teachers Centre.</a:t>
            </a:r>
            <a:endParaRPr lang="en-GB" sz="16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774" y="6421821"/>
            <a:ext cx="821120" cy="328448"/>
          </a:xfrm>
          <a:prstGeom prst="rect">
            <a:avLst/>
          </a:prstGeom>
        </p:spPr>
      </p:pic>
    </p:spTree>
    <p:extLst>
      <p:ext uri="{BB962C8B-B14F-4D97-AF65-F5344CB8AC3E}">
        <p14:creationId xmlns:p14="http://schemas.microsoft.com/office/powerpoint/2010/main" val="1607344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4891" y="2483360"/>
            <a:ext cx="9601196" cy="3318936"/>
          </a:xfrm>
        </p:spPr>
        <p:txBody>
          <a:bodyPr>
            <a:noAutofit/>
          </a:bodyPr>
          <a:lstStyle/>
          <a:p>
            <a:r>
              <a:rPr lang="en-GB" sz="2000" b="1" dirty="0" smtClean="0"/>
              <a:t>What did they eat at the parties?</a:t>
            </a:r>
          </a:p>
          <a:p>
            <a:r>
              <a:rPr lang="en-US" sz="2000" dirty="0" smtClean="0"/>
              <a:t>Due to the fact that rationing was still in existence (and would be for a few years after the war), people had to be creative with their ideas for street food at the party, much like some of us have to be at the moment during the current lockdown.</a:t>
            </a:r>
          </a:p>
          <a:p>
            <a:pPr indent="-228600">
              <a:lnSpc>
                <a:spcPct val="120000"/>
              </a:lnSpc>
              <a:buFont typeface="Arial" panose="020B0604020202020204" pitchFamily="34" charset="0"/>
              <a:buChar char="•"/>
            </a:pPr>
            <a:r>
              <a:rPr lang="en-GB" sz="2000" dirty="0"/>
              <a:t>Sandwiches were the main order of the day during the VE Day street party celebrations, as was beer (until it ran out early in the pubs, well before the 10.30pm curfew).</a:t>
            </a:r>
          </a:p>
          <a:p>
            <a:pPr indent="-228600">
              <a:lnSpc>
                <a:spcPct val="120000"/>
              </a:lnSpc>
              <a:buFont typeface="Arial" panose="020B0604020202020204" pitchFamily="34" charset="0"/>
              <a:buChar char="•"/>
            </a:pPr>
            <a:r>
              <a:rPr lang="en-GB" sz="2000" dirty="0">
                <a:solidFill>
                  <a:srgbClr val="000000"/>
                </a:solidFill>
              </a:rPr>
              <a:t>Sweet treats weren’t totally off limits, but you had to be a little more ingenious because of limited ingredients. Eggs were rationed so people had to learn how to bake without them, and anything with the also rationed sugar was saved for a very special day</a:t>
            </a:r>
            <a:r>
              <a:rPr lang="en-GB" sz="2000" dirty="0" smtClean="0">
                <a:solidFill>
                  <a:srgbClr val="000000"/>
                </a:solidFill>
              </a:rPr>
              <a:t>.</a:t>
            </a:r>
            <a:endParaRPr lang="en-GB" sz="800" dirty="0"/>
          </a:p>
        </p:txBody>
      </p:sp>
      <p:sp>
        <p:nvSpPr>
          <p:cNvPr id="5" name="Title 1"/>
          <p:cNvSpPr>
            <a:spLocks noGrp="1"/>
          </p:cNvSpPr>
          <p:nvPr>
            <p:ph type="title"/>
          </p:nvPr>
        </p:nvSpPr>
        <p:spPr>
          <a:xfrm>
            <a:off x="1179789" y="803456"/>
            <a:ext cx="9992708" cy="1303867"/>
          </a:xfrm>
        </p:spPr>
        <p:txBody>
          <a:bodyPr>
            <a:noAutofit/>
          </a:bodyPr>
          <a:lstStyle/>
          <a:p>
            <a:r>
              <a:rPr lang="en-GB" sz="2400" dirty="0" smtClean="0"/>
              <a:t>Use the following pages to help celebrate VE Day.  Take a look at the information, recipes and ideas to commemorate the occasion. Remember to incorporate the social distancing rules to ensure a good time for all.</a:t>
            </a:r>
            <a:br>
              <a:rPr lang="en-GB" sz="2400" dirty="0" smtClean="0"/>
            </a:br>
            <a:r>
              <a:rPr lang="en-GB" sz="2400" dirty="0" smtClean="0"/>
              <a:t> </a:t>
            </a:r>
            <a:br>
              <a:rPr lang="en-GB" sz="2400" dirty="0" smtClean="0"/>
            </a:br>
            <a:r>
              <a:rPr lang="en-GB" sz="1600" dirty="0" smtClean="0"/>
              <a:t>Information collated from English Heritage, Colouring for Heroes, Joe Mann, Doodles of Art &amp; Food Teachers Centre.</a:t>
            </a:r>
            <a:endParaRPr lang="en-GB" sz="16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774" y="6421821"/>
            <a:ext cx="821120" cy="328448"/>
          </a:xfrm>
          <a:prstGeom prst="rect">
            <a:avLst/>
          </a:prstGeom>
        </p:spPr>
      </p:pic>
    </p:spTree>
    <p:extLst>
      <p:ext uri="{BB962C8B-B14F-4D97-AF65-F5344CB8AC3E}">
        <p14:creationId xmlns:p14="http://schemas.microsoft.com/office/powerpoint/2010/main" val="2462843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13793" y="1203462"/>
            <a:ext cx="9680027" cy="1477328"/>
          </a:xfrm>
          <a:prstGeom prst="rect">
            <a:avLst/>
          </a:prstGeom>
        </p:spPr>
        <p:txBody>
          <a:bodyPr wrap="square">
            <a:spAutoFit/>
          </a:bodyPr>
          <a:lstStyle/>
          <a:p>
            <a:r>
              <a:rPr lang="en-GB" dirty="0">
                <a:hlinkClick r:id="rId2"/>
              </a:rPr>
              <a:t>https://</a:t>
            </a:r>
            <a:r>
              <a:rPr lang="en-GB" dirty="0" smtClean="0">
                <a:hlinkClick r:id="rId2"/>
              </a:rPr>
              <a:t>www.english-heritage.org.uk/siteassets/home/visit/ve-day-75/eh-ve-day-at-home-pack.pdf</a:t>
            </a:r>
            <a:endParaRPr lang="en-GB" dirty="0" smtClean="0"/>
          </a:p>
          <a:p>
            <a:endParaRPr lang="en-GB" dirty="0"/>
          </a:p>
          <a:p>
            <a:r>
              <a:rPr lang="en-GB" dirty="0">
                <a:hlinkClick r:id="rId3"/>
              </a:rPr>
              <a:t>https://</a:t>
            </a:r>
            <a:r>
              <a:rPr lang="en-GB" dirty="0" smtClean="0">
                <a:hlinkClick r:id="rId3"/>
              </a:rPr>
              <a:t>www.bbc.co.uk/programmes/articles/4TrqYDyf4PMdLypxzyTwGDg/great-british-bunting</a:t>
            </a:r>
            <a:endParaRPr lang="en-GB" dirty="0" smtClean="0"/>
          </a:p>
          <a:p>
            <a:endParaRPr lang="en-GB" dirty="0" smtClean="0"/>
          </a:p>
          <a:p>
            <a:endParaRPr lang="en-GB" dirty="0"/>
          </a:p>
        </p:txBody>
      </p:sp>
      <p:sp>
        <p:nvSpPr>
          <p:cNvPr id="4" name="TextBox 3"/>
          <p:cNvSpPr txBox="1"/>
          <p:nvPr/>
        </p:nvSpPr>
        <p:spPr>
          <a:xfrm>
            <a:off x="1313793" y="746235"/>
            <a:ext cx="9322676" cy="369332"/>
          </a:xfrm>
          <a:prstGeom prst="rect">
            <a:avLst/>
          </a:prstGeom>
          <a:noFill/>
        </p:spPr>
        <p:txBody>
          <a:bodyPr wrap="square" rtlCol="0">
            <a:spAutoFit/>
          </a:bodyPr>
          <a:lstStyle/>
          <a:p>
            <a:r>
              <a:rPr lang="en-GB" dirty="0" smtClean="0"/>
              <a:t>Check out these links for other ideas for celebrating over the weekend:</a:t>
            </a:r>
            <a:endParaRPr lang="en-GB" dirty="0"/>
          </a:p>
        </p:txBody>
      </p:sp>
      <p:sp>
        <p:nvSpPr>
          <p:cNvPr id="5" name="TextBox 4"/>
          <p:cNvSpPr txBox="1"/>
          <p:nvPr/>
        </p:nvSpPr>
        <p:spPr>
          <a:xfrm>
            <a:off x="1313793" y="2575034"/>
            <a:ext cx="10282367" cy="3139321"/>
          </a:xfrm>
          <a:prstGeom prst="rect">
            <a:avLst/>
          </a:prstGeom>
          <a:noFill/>
        </p:spPr>
        <p:txBody>
          <a:bodyPr wrap="none" rtlCol="0">
            <a:spAutoFit/>
          </a:bodyPr>
          <a:lstStyle/>
          <a:p>
            <a:r>
              <a:rPr lang="en-GB" dirty="0" smtClean="0"/>
              <a:t>Some key timings that you may want to observe on the day:</a:t>
            </a:r>
          </a:p>
          <a:p>
            <a:endParaRPr lang="en-GB" dirty="0" smtClean="0"/>
          </a:p>
          <a:p>
            <a:r>
              <a:rPr lang="en-GB" b="1" dirty="0" smtClean="0"/>
              <a:t>11am:</a:t>
            </a:r>
            <a:r>
              <a:rPr lang="en-GB" dirty="0" smtClean="0"/>
              <a:t> 2 minute silence (British Legion)</a:t>
            </a:r>
          </a:p>
          <a:p>
            <a:endParaRPr lang="en-GB" dirty="0" smtClean="0"/>
          </a:p>
          <a:p>
            <a:r>
              <a:rPr lang="en-GB" b="1" dirty="0" smtClean="0"/>
              <a:t>3pm:</a:t>
            </a:r>
            <a:r>
              <a:rPr lang="en-GB" dirty="0" smtClean="0"/>
              <a:t> Listen to Churchill’s speech and </a:t>
            </a:r>
            <a:r>
              <a:rPr lang="en-US" dirty="0" smtClean="0"/>
              <a:t>undertake </a:t>
            </a:r>
            <a:r>
              <a:rPr lang="en-US" dirty="0"/>
              <a:t>the Nation’s Toast to the Heroes of WW II, using the </a:t>
            </a:r>
            <a:r>
              <a:rPr lang="en-US" dirty="0" smtClean="0"/>
              <a:t>following </a:t>
            </a:r>
          </a:p>
          <a:p>
            <a:r>
              <a:rPr lang="en-US" dirty="0" smtClean="0"/>
              <a:t>words</a:t>
            </a:r>
            <a:r>
              <a:rPr lang="en-US" dirty="0"/>
              <a:t>.  </a:t>
            </a:r>
            <a:r>
              <a:rPr lang="en-US" dirty="0" smtClean="0"/>
              <a:t>  </a:t>
            </a:r>
            <a:r>
              <a:rPr lang="en-US" b="1" dirty="0" smtClean="0"/>
              <a:t>“</a:t>
            </a:r>
            <a:r>
              <a:rPr lang="en-US" b="1" dirty="0"/>
              <a:t>TO THOSE WHO GAVE SO MUCH, WE THANK </a:t>
            </a:r>
            <a:r>
              <a:rPr lang="en-US" b="1" dirty="0" smtClean="0"/>
              <a:t>YOU”</a:t>
            </a:r>
            <a:r>
              <a:rPr lang="en-US" dirty="0" smtClean="0"/>
              <a:t> </a:t>
            </a:r>
          </a:p>
          <a:p>
            <a:endParaRPr lang="en-US" dirty="0"/>
          </a:p>
          <a:p>
            <a:r>
              <a:rPr lang="en-US" b="1" dirty="0" smtClean="0"/>
              <a:t>4-6pm:</a:t>
            </a:r>
            <a:r>
              <a:rPr lang="en-US" dirty="0" smtClean="0"/>
              <a:t> Street Party – you could: dress up in red, white and blue or 40’s clothes, decorate the front window,</a:t>
            </a:r>
          </a:p>
          <a:p>
            <a:r>
              <a:rPr lang="en-US" dirty="0" smtClean="0"/>
              <a:t>play some music, put out tables and chairs </a:t>
            </a:r>
            <a:r>
              <a:rPr lang="en-US" b="1" dirty="0" smtClean="0"/>
              <a:t>keeping to the 2m rule</a:t>
            </a:r>
            <a:r>
              <a:rPr lang="en-US" dirty="0" smtClean="0"/>
              <a:t>, make your own picnic food.</a:t>
            </a:r>
          </a:p>
          <a:p>
            <a:endParaRPr lang="en-US" dirty="0"/>
          </a:p>
          <a:p>
            <a:r>
              <a:rPr lang="en-US" b="1" dirty="0" smtClean="0"/>
              <a:t>9pm:</a:t>
            </a:r>
            <a:r>
              <a:rPr lang="en-US" dirty="0" smtClean="0"/>
              <a:t> Queen’s speech, following by nationwide singalong to “We’ll Meet Again”</a:t>
            </a:r>
            <a:endParaRPr lang="en-GB"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9774" y="6421821"/>
            <a:ext cx="821120" cy="328448"/>
          </a:xfrm>
          <a:prstGeom prst="rect">
            <a:avLst/>
          </a:prstGeom>
        </p:spPr>
      </p:pic>
    </p:spTree>
    <p:extLst>
      <p:ext uri="{BB962C8B-B14F-4D97-AF65-F5344CB8AC3E}">
        <p14:creationId xmlns:p14="http://schemas.microsoft.com/office/powerpoint/2010/main" val="636020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46234" y="872359"/>
            <a:ext cx="10794124" cy="5262979"/>
          </a:xfrm>
          <a:prstGeom prst="rect">
            <a:avLst/>
          </a:prstGeom>
        </p:spPr>
        <p:txBody>
          <a:bodyPr wrap="square">
            <a:spAutoFit/>
          </a:bodyPr>
          <a:lstStyle/>
          <a:p>
            <a:pPr>
              <a:buFont typeface="Arial" panose="020B0604020202020204" pitchFamily="34" charset="0"/>
              <a:buChar char="•"/>
            </a:pPr>
            <a:r>
              <a:rPr lang="en-US" sz="1400" b="1" dirty="0" smtClean="0"/>
              <a:t>Things to watch/take part in:</a:t>
            </a:r>
          </a:p>
          <a:p>
            <a:pPr>
              <a:buFont typeface="Arial" panose="020B0604020202020204" pitchFamily="34" charset="0"/>
              <a:buChar char="•"/>
            </a:pPr>
            <a:r>
              <a:rPr lang="en-US" sz="1400" b="1" dirty="0" smtClean="0"/>
              <a:t>9am</a:t>
            </a:r>
            <a:r>
              <a:rPr lang="en-US" sz="1400" b="1" dirty="0"/>
              <a:t>:</a:t>
            </a:r>
            <a:r>
              <a:rPr lang="en-US" sz="1400" dirty="0"/>
              <a:t> Voices of War – experience Imperial War Museums’ soundscape featuring the recollections of people who witnessed VE Day. Visit </a:t>
            </a:r>
            <a:r>
              <a:rPr lang="en-US" sz="1400" dirty="0">
                <a:hlinkClick r:id="rId2"/>
              </a:rPr>
              <a:t>iwm.org.uk</a:t>
            </a:r>
            <a:r>
              <a:rPr lang="en-US" sz="1400" dirty="0"/>
              <a:t> and follow IWM on </a:t>
            </a:r>
            <a:r>
              <a:rPr lang="en-US" sz="1400" dirty="0">
                <a:hlinkClick r:id="rId3"/>
              </a:rPr>
              <a:t>Twitter</a:t>
            </a:r>
            <a:r>
              <a:rPr lang="en-US" sz="1400" dirty="0"/>
              <a:t> and </a:t>
            </a:r>
            <a:r>
              <a:rPr lang="en-US" sz="1400" dirty="0">
                <a:hlinkClick r:id="rId4"/>
              </a:rPr>
              <a:t>Facebook</a:t>
            </a:r>
            <a:r>
              <a:rPr lang="en-US" sz="1400" dirty="0"/>
              <a:t>.</a:t>
            </a:r>
          </a:p>
          <a:p>
            <a:pPr>
              <a:buFont typeface="Arial" panose="020B0604020202020204" pitchFamily="34" charset="0"/>
              <a:buChar char="•"/>
            </a:pPr>
            <a:r>
              <a:rPr lang="en-US" sz="1400" b="1" dirty="0"/>
              <a:t>11am:</a:t>
            </a:r>
            <a:r>
              <a:rPr lang="en-US" sz="1400" dirty="0"/>
              <a:t> The official commemorations will begin with a national moment of remembrance and a two minute silence.</a:t>
            </a:r>
          </a:p>
          <a:p>
            <a:pPr>
              <a:buFont typeface="Arial" panose="020B0604020202020204" pitchFamily="34" charset="0"/>
              <a:buChar char="•"/>
            </a:pPr>
            <a:r>
              <a:rPr lang="en-US" sz="1400" b="1" dirty="0"/>
              <a:t>12 noon:</a:t>
            </a:r>
            <a:r>
              <a:rPr lang="en-US" sz="1400" dirty="0"/>
              <a:t> Learn to Lindy Hop with English Heritage’s live dance tutorial. Nancy </a:t>
            </a:r>
            <a:r>
              <a:rPr lang="en-US" sz="1400" dirty="0" err="1"/>
              <a:t>Hitzig</a:t>
            </a:r>
            <a:r>
              <a:rPr lang="en-US" sz="1400" dirty="0"/>
              <a:t> will help you get the hang of this popular wartime craze. </a:t>
            </a:r>
            <a:r>
              <a:rPr lang="en-US" sz="1400" dirty="0">
                <a:hlinkClick r:id="rId5"/>
              </a:rPr>
              <a:t>Sign up now</a:t>
            </a:r>
            <a:r>
              <a:rPr lang="en-US" sz="1400" dirty="0"/>
              <a:t>!</a:t>
            </a:r>
          </a:p>
          <a:p>
            <a:pPr>
              <a:buFont typeface="Arial" panose="020B0604020202020204" pitchFamily="34" charset="0"/>
              <a:buChar char="•"/>
            </a:pPr>
            <a:r>
              <a:rPr lang="en-US" sz="1400" b="1" dirty="0"/>
              <a:t>2pm:</a:t>
            </a:r>
            <a:r>
              <a:rPr lang="en-US" sz="1400" dirty="0"/>
              <a:t> Give yourself a Second World War-inspired makeover with </a:t>
            </a:r>
            <a:r>
              <a:rPr lang="en-US" sz="1400" dirty="0">
                <a:hlinkClick r:id="rId6"/>
              </a:rPr>
              <a:t>English Heritage’s 1940s makeup tutorial</a:t>
            </a:r>
            <a:endParaRPr lang="en-US" sz="1400" dirty="0"/>
          </a:p>
          <a:p>
            <a:pPr>
              <a:buFont typeface="Arial" panose="020B0604020202020204" pitchFamily="34" charset="0"/>
              <a:buChar char="•"/>
            </a:pPr>
            <a:r>
              <a:rPr lang="en-US" sz="1400" b="1" dirty="0"/>
              <a:t>2pm: </a:t>
            </a:r>
            <a:r>
              <a:rPr lang="en-US" sz="1400" dirty="0"/>
              <a:t>Take part in The National Museum of the Royal Navy, the National Army Museum and the Royal Air Force Museums’ </a:t>
            </a:r>
            <a:r>
              <a:rPr lang="en-US" sz="1400" dirty="0">
                <a:hlinkClick r:id="rId7"/>
              </a:rPr>
              <a:t>live webinar</a:t>
            </a:r>
            <a:r>
              <a:rPr lang="en-US" sz="1400" dirty="0"/>
              <a:t> with renowned historian James Holland and National Army Museum curator </a:t>
            </a:r>
            <a:r>
              <a:rPr lang="en-US" sz="1400" dirty="0" err="1"/>
              <a:t>Dr</a:t>
            </a:r>
            <a:r>
              <a:rPr lang="en-US" sz="1400" dirty="0"/>
              <a:t> Peter Johnson to discuss the events that brought the Second World War in Europe to an end in 1945. </a:t>
            </a:r>
            <a:r>
              <a:rPr lang="en-US" sz="1400" dirty="0">
                <a:hlinkClick r:id="rId8"/>
              </a:rPr>
              <a:t>Register now</a:t>
            </a:r>
            <a:endParaRPr lang="en-US" sz="1400" dirty="0"/>
          </a:p>
          <a:p>
            <a:pPr>
              <a:buFont typeface="Arial" panose="020B0604020202020204" pitchFamily="34" charset="0"/>
              <a:buChar char="•"/>
            </a:pPr>
            <a:r>
              <a:rPr lang="en-US" sz="1400" b="1" dirty="0"/>
              <a:t>3pm:</a:t>
            </a:r>
            <a:r>
              <a:rPr lang="en-US" sz="1400" dirty="0"/>
              <a:t> Extracts from Sir Winston Churchill’s victory speech will recreate the moment peace in Europe was announced 75 years ago and the Prime Minister will speak about the importance of VE Day.</a:t>
            </a:r>
          </a:p>
          <a:p>
            <a:pPr>
              <a:buFont typeface="Arial" panose="020B0604020202020204" pitchFamily="34" charset="0"/>
              <a:buChar char="•"/>
            </a:pPr>
            <a:r>
              <a:rPr lang="en-US" sz="1400" b="1" dirty="0"/>
              <a:t>4pm:</a:t>
            </a:r>
            <a:r>
              <a:rPr lang="en-US" sz="1400" dirty="0"/>
              <a:t> VE Day 75 Anniversary </a:t>
            </a:r>
            <a:r>
              <a:rPr lang="en-US" sz="1400" dirty="0">
                <a:hlinkClick r:id="rId9"/>
              </a:rPr>
              <a:t>watch live</a:t>
            </a:r>
            <a:r>
              <a:rPr lang="en-US" sz="1400" dirty="0"/>
              <a:t> as Dan Snow takes us through the events as they happened. He’ll also be showcasing some of your creative entries as part of his </a:t>
            </a:r>
            <a:r>
              <a:rPr lang="en-US" sz="1400" dirty="0">
                <a:hlinkClick r:id="rId10"/>
              </a:rPr>
              <a:t>VE Day Creative Challenge.</a:t>
            </a:r>
            <a:endParaRPr lang="en-US" sz="1400" dirty="0"/>
          </a:p>
          <a:p>
            <a:pPr>
              <a:buFont typeface="Arial" panose="020B0604020202020204" pitchFamily="34" charset="0"/>
              <a:buChar char="•"/>
            </a:pPr>
            <a:r>
              <a:rPr lang="en-US" sz="1400" b="1" dirty="0"/>
              <a:t>4pm:</a:t>
            </a:r>
            <a:r>
              <a:rPr lang="en-US" sz="1400" dirty="0"/>
              <a:t> </a:t>
            </a:r>
            <a:r>
              <a:rPr lang="en-US" sz="1400" dirty="0">
                <a:hlinkClick r:id="rId7"/>
              </a:rPr>
              <a:t>Victory Dance Class with </a:t>
            </a:r>
            <a:r>
              <a:rPr lang="en-US" sz="1400" dirty="0" err="1">
                <a:hlinkClick r:id="rId7"/>
              </a:rPr>
              <a:t>SwingdanceUK</a:t>
            </a:r>
            <a:r>
              <a:rPr lang="en-US" sz="1400" dirty="0"/>
              <a:t>, teaching you to Jitterbug and Jive from the safety of your own home in this live beginners’ dance class. </a:t>
            </a:r>
            <a:r>
              <a:rPr lang="en-US" sz="1400" dirty="0">
                <a:hlinkClick r:id="rId11"/>
              </a:rPr>
              <a:t>Register now</a:t>
            </a:r>
            <a:r>
              <a:rPr lang="en-US" sz="1400" dirty="0"/>
              <a:t>.</a:t>
            </a:r>
          </a:p>
          <a:p>
            <a:pPr>
              <a:buFont typeface="Arial" panose="020B0604020202020204" pitchFamily="34" charset="0"/>
              <a:buChar char="•"/>
            </a:pPr>
            <a:r>
              <a:rPr lang="en-US" sz="1400" b="1" dirty="0"/>
              <a:t>5pm: </a:t>
            </a:r>
            <a:r>
              <a:rPr lang="en-US" sz="1400" dirty="0"/>
              <a:t>Show off your moves and join others from around the world in an </a:t>
            </a:r>
            <a:r>
              <a:rPr lang="en-US" sz="1400" dirty="0">
                <a:hlinkClick r:id="rId12"/>
              </a:rPr>
              <a:t>English Heritage dance-along</a:t>
            </a:r>
            <a:r>
              <a:rPr lang="en-US" sz="1400" dirty="0"/>
              <a:t>, complete with a Lindy Hop dance troupe and band</a:t>
            </a:r>
          </a:p>
          <a:p>
            <a:pPr>
              <a:buFont typeface="Arial" panose="020B0604020202020204" pitchFamily="34" charset="0"/>
              <a:buChar char="•"/>
            </a:pPr>
            <a:r>
              <a:rPr lang="en-US" sz="1400" b="1" dirty="0"/>
              <a:t>5.30pm:</a:t>
            </a:r>
            <a:r>
              <a:rPr lang="en-US" sz="1400" dirty="0"/>
              <a:t> Get your singing voices at the ready and tune in to Gareth Malone’s </a:t>
            </a:r>
            <a:r>
              <a:rPr lang="en-US" sz="1400" dirty="0">
                <a:hlinkClick r:id="rId13"/>
              </a:rPr>
              <a:t>#</a:t>
            </a:r>
            <a:r>
              <a:rPr lang="en-US" sz="1400" dirty="0" err="1">
                <a:hlinkClick r:id="rId13"/>
              </a:rPr>
              <a:t>GreatBritishHomeChorus</a:t>
            </a:r>
            <a:r>
              <a:rPr lang="en-US" sz="1400" dirty="0">
                <a:hlinkClick r:id="rId13"/>
              </a:rPr>
              <a:t> on YouTube</a:t>
            </a:r>
            <a:r>
              <a:rPr lang="en-US" sz="1400" dirty="0"/>
              <a:t> for a VE Day special performance.</a:t>
            </a:r>
          </a:p>
          <a:p>
            <a:pPr>
              <a:buFont typeface="Arial" panose="020B0604020202020204" pitchFamily="34" charset="0"/>
              <a:buChar char="•"/>
            </a:pPr>
            <a:r>
              <a:rPr lang="en-US" sz="1400" b="1" dirty="0"/>
              <a:t>6pm:</a:t>
            </a:r>
            <a:r>
              <a:rPr lang="en-US" sz="1400" dirty="0"/>
              <a:t> We’ll Meet Again for VE Day 75 with Katherine Jenkins. The Royal Albert Hall will host to a very special concert behind closed doors </a:t>
            </a:r>
            <a:r>
              <a:rPr lang="en-US" sz="1400" dirty="0">
                <a:hlinkClick r:id="rId14"/>
              </a:rPr>
              <a:t>streamed on their YouTube channel</a:t>
            </a:r>
            <a:r>
              <a:rPr lang="en-US" sz="1400" dirty="0"/>
              <a:t>. </a:t>
            </a:r>
            <a:r>
              <a:rPr lang="en-US" sz="1400" dirty="0">
                <a:hlinkClick r:id="rId15"/>
              </a:rPr>
              <a:t>Set a reminder to watch live</a:t>
            </a:r>
            <a:endParaRPr lang="en-US" sz="1400" dirty="0"/>
          </a:p>
          <a:p>
            <a:pPr>
              <a:buFont typeface="Arial" panose="020B0604020202020204" pitchFamily="34" charset="0"/>
              <a:buChar char="•"/>
            </a:pPr>
            <a:r>
              <a:rPr lang="en-US" sz="1400" b="1" dirty="0"/>
              <a:t>9pm:</a:t>
            </a:r>
            <a:r>
              <a:rPr lang="en-US" sz="1400" dirty="0"/>
              <a:t> Her Majesty The Queen will send a message to the nation at 9pm, the exact moment her father, King George VI, gave a radio address in 1945.</a:t>
            </a:r>
          </a:p>
          <a:p>
            <a:pPr>
              <a:buFont typeface="Arial" panose="020B0604020202020204" pitchFamily="34" charset="0"/>
              <a:buChar char="•"/>
            </a:pPr>
            <a:r>
              <a:rPr lang="en-US" sz="1400" b="1" dirty="0"/>
              <a:t>9:10pm: </a:t>
            </a:r>
            <a:r>
              <a:rPr lang="en-US" sz="1400" dirty="0"/>
              <a:t>Join your </a:t>
            </a:r>
            <a:r>
              <a:rPr lang="en-US" sz="1400" dirty="0" err="1"/>
              <a:t>neighbours</a:t>
            </a:r>
            <a:r>
              <a:rPr lang="en-US" sz="1400" dirty="0"/>
              <a:t> on your doorstep to take part in the national singalong of Dame Vera Lynn’s ‘We’ll Meet Again’</a:t>
            </a:r>
          </a:p>
        </p:txBody>
      </p:sp>
      <p:pic>
        <p:nvPicPr>
          <p:cNvPr id="5" name="Picture 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49774" y="6421821"/>
            <a:ext cx="821120" cy="328448"/>
          </a:xfrm>
          <a:prstGeom prst="rect">
            <a:avLst/>
          </a:prstGeom>
        </p:spPr>
      </p:pic>
    </p:spTree>
    <p:extLst>
      <p:ext uri="{BB962C8B-B14F-4D97-AF65-F5344CB8AC3E}">
        <p14:creationId xmlns:p14="http://schemas.microsoft.com/office/powerpoint/2010/main" val="642474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35117" y="1963764"/>
            <a:ext cx="3237186" cy="3754874"/>
          </a:xfrm>
          <a:prstGeom prst="rect">
            <a:avLst/>
          </a:prstGeom>
        </p:spPr>
        <p:txBody>
          <a:bodyPr wrap="square">
            <a:spAutoFit/>
          </a:bodyPr>
          <a:lstStyle/>
          <a:p>
            <a:r>
              <a:rPr lang="en-GB" sz="1400" b="1" dirty="0">
                <a:solidFill>
                  <a:srgbClr val="D61130"/>
                </a:solidFill>
                <a:latin typeface="GillSans-Bold"/>
              </a:rPr>
              <a:t>LAMBETH WALK</a:t>
            </a:r>
          </a:p>
          <a:p>
            <a:r>
              <a:rPr lang="en-US" sz="1400" dirty="0">
                <a:solidFill>
                  <a:srgbClr val="19283C"/>
                </a:solidFill>
                <a:latin typeface="GillSans-Light"/>
              </a:rPr>
              <a:t>Any time you’re Lambeth way</a:t>
            </a:r>
          </a:p>
          <a:p>
            <a:r>
              <a:rPr lang="en-GB" sz="1400" dirty="0">
                <a:solidFill>
                  <a:srgbClr val="19283C"/>
                </a:solidFill>
                <a:latin typeface="GillSans-Light"/>
              </a:rPr>
              <a:t>Any evening, any day.</a:t>
            </a:r>
          </a:p>
          <a:p>
            <a:r>
              <a:rPr lang="en-GB" sz="1400" dirty="0">
                <a:solidFill>
                  <a:srgbClr val="19283C"/>
                </a:solidFill>
                <a:latin typeface="GillSans-Light"/>
              </a:rPr>
              <a:t>You’ll find us all,</a:t>
            </a:r>
          </a:p>
          <a:p>
            <a:r>
              <a:rPr lang="en-US" sz="1400" dirty="0">
                <a:solidFill>
                  <a:srgbClr val="19283C"/>
                </a:solidFill>
                <a:latin typeface="GillSans-Light"/>
              </a:rPr>
              <a:t>Doing the Lambeth Walk - oi!</a:t>
            </a:r>
          </a:p>
          <a:p>
            <a:r>
              <a:rPr lang="en-GB" sz="1400" dirty="0">
                <a:solidFill>
                  <a:srgbClr val="19283C"/>
                </a:solidFill>
                <a:latin typeface="GillSans-Light"/>
              </a:rPr>
              <a:t>Every little Lambeth gal,</a:t>
            </a:r>
          </a:p>
          <a:p>
            <a:r>
              <a:rPr lang="en-US" sz="1400" dirty="0">
                <a:solidFill>
                  <a:srgbClr val="19283C"/>
                </a:solidFill>
                <a:latin typeface="GillSans-Light"/>
              </a:rPr>
              <a:t>With her little Lambeth pal.</a:t>
            </a:r>
          </a:p>
          <a:p>
            <a:r>
              <a:rPr lang="en-GB" sz="1400" dirty="0">
                <a:solidFill>
                  <a:srgbClr val="19283C"/>
                </a:solidFill>
                <a:latin typeface="GillSans-Light"/>
              </a:rPr>
              <a:t>You’ll find ‘</a:t>
            </a:r>
            <a:r>
              <a:rPr lang="en-GB" sz="1400" dirty="0" err="1">
                <a:solidFill>
                  <a:srgbClr val="19283C"/>
                </a:solidFill>
                <a:latin typeface="GillSans-Light"/>
              </a:rPr>
              <a:t>em</a:t>
            </a:r>
            <a:r>
              <a:rPr lang="en-GB" sz="1400" dirty="0">
                <a:solidFill>
                  <a:srgbClr val="19283C"/>
                </a:solidFill>
                <a:latin typeface="GillSans-Light"/>
              </a:rPr>
              <a:t> all</a:t>
            </a:r>
          </a:p>
          <a:p>
            <a:r>
              <a:rPr lang="en-US" sz="1400" dirty="0" err="1">
                <a:solidFill>
                  <a:srgbClr val="19283C"/>
                </a:solidFill>
                <a:latin typeface="GillSans-Light"/>
              </a:rPr>
              <a:t>Doin</a:t>
            </a:r>
            <a:r>
              <a:rPr lang="en-US" sz="1400" dirty="0">
                <a:solidFill>
                  <a:srgbClr val="19283C"/>
                </a:solidFill>
                <a:latin typeface="GillSans-Light"/>
              </a:rPr>
              <a:t>’ the Lambeth Walk - oi!</a:t>
            </a:r>
          </a:p>
          <a:p>
            <a:r>
              <a:rPr lang="en-GB" sz="1400" dirty="0">
                <a:solidFill>
                  <a:srgbClr val="19283C"/>
                </a:solidFill>
                <a:latin typeface="GillSans-Light"/>
              </a:rPr>
              <a:t>Everything free and easy,</a:t>
            </a:r>
          </a:p>
          <a:p>
            <a:r>
              <a:rPr lang="en-US" sz="1400" dirty="0">
                <a:solidFill>
                  <a:srgbClr val="19283C"/>
                </a:solidFill>
                <a:latin typeface="GillSans-Light"/>
              </a:rPr>
              <a:t>Do as you darn well </a:t>
            </a:r>
            <a:r>
              <a:rPr lang="en-US" sz="1400" dirty="0" err="1">
                <a:solidFill>
                  <a:srgbClr val="19283C"/>
                </a:solidFill>
                <a:latin typeface="GillSans-Light"/>
              </a:rPr>
              <a:t>pleasy</a:t>
            </a:r>
            <a:r>
              <a:rPr lang="en-US" sz="1400" dirty="0">
                <a:solidFill>
                  <a:srgbClr val="19283C"/>
                </a:solidFill>
                <a:latin typeface="GillSans-Light"/>
              </a:rPr>
              <a:t>.</a:t>
            </a:r>
          </a:p>
          <a:p>
            <a:r>
              <a:rPr lang="en-US" sz="1400" dirty="0">
                <a:solidFill>
                  <a:srgbClr val="19283C"/>
                </a:solidFill>
                <a:latin typeface="GillSans-Light"/>
              </a:rPr>
              <a:t>Why don’t you make your way there</a:t>
            </a:r>
          </a:p>
          <a:p>
            <a:r>
              <a:rPr lang="en-GB" sz="1400" dirty="0">
                <a:solidFill>
                  <a:srgbClr val="19283C"/>
                </a:solidFill>
                <a:latin typeface="GillSans-Light"/>
              </a:rPr>
              <a:t>Go there, stay there.</a:t>
            </a:r>
          </a:p>
          <a:p>
            <a:r>
              <a:rPr lang="en-US" sz="1400" dirty="0">
                <a:solidFill>
                  <a:srgbClr val="19283C"/>
                </a:solidFill>
                <a:latin typeface="GillSans-Light"/>
              </a:rPr>
              <a:t>Once you get down Lambeth way</a:t>
            </a:r>
          </a:p>
          <a:p>
            <a:r>
              <a:rPr lang="en-GB" sz="1400" dirty="0">
                <a:solidFill>
                  <a:srgbClr val="19283C"/>
                </a:solidFill>
                <a:latin typeface="GillSans-Light"/>
              </a:rPr>
              <a:t>Every evening, every day,</a:t>
            </a:r>
          </a:p>
          <a:p>
            <a:r>
              <a:rPr lang="en-GB" sz="1400" dirty="0">
                <a:solidFill>
                  <a:srgbClr val="19283C"/>
                </a:solidFill>
                <a:latin typeface="GillSans-Light"/>
              </a:rPr>
              <a:t>You’ll find yourself</a:t>
            </a:r>
          </a:p>
          <a:p>
            <a:r>
              <a:rPr lang="en-US" sz="1400" dirty="0" err="1">
                <a:solidFill>
                  <a:srgbClr val="19283C"/>
                </a:solidFill>
                <a:latin typeface="GillSans-Light"/>
              </a:rPr>
              <a:t>Doin</a:t>
            </a:r>
            <a:r>
              <a:rPr lang="en-US" sz="1400" dirty="0">
                <a:solidFill>
                  <a:srgbClr val="19283C"/>
                </a:solidFill>
                <a:latin typeface="GillSans-Light"/>
              </a:rPr>
              <a:t>’ the Lambeth Walk - oi!</a:t>
            </a:r>
            <a:endParaRPr lang="en-GB" sz="1400" dirty="0"/>
          </a:p>
        </p:txBody>
      </p:sp>
      <p:sp>
        <p:nvSpPr>
          <p:cNvPr id="5" name="Rectangle 4"/>
          <p:cNvSpPr/>
          <p:nvPr/>
        </p:nvSpPr>
        <p:spPr>
          <a:xfrm>
            <a:off x="4929352" y="1963764"/>
            <a:ext cx="2890345" cy="3108543"/>
          </a:xfrm>
          <a:prstGeom prst="rect">
            <a:avLst/>
          </a:prstGeom>
        </p:spPr>
        <p:txBody>
          <a:bodyPr wrap="square">
            <a:spAutoFit/>
          </a:bodyPr>
          <a:lstStyle/>
          <a:p>
            <a:r>
              <a:rPr lang="en-GB" sz="1400" b="1" dirty="0">
                <a:solidFill>
                  <a:srgbClr val="D61130"/>
                </a:solidFill>
                <a:latin typeface="GillSans-Bold"/>
              </a:rPr>
              <a:t>WHITE CLIFFS OF DOVER</a:t>
            </a:r>
          </a:p>
          <a:p>
            <a:r>
              <a:rPr lang="en-GB" sz="1400" dirty="0">
                <a:solidFill>
                  <a:srgbClr val="19283C"/>
                </a:solidFill>
                <a:latin typeface="GillSans-Light"/>
              </a:rPr>
              <a:t>There’ll be bluebirds over,</a:t>
            </a:r>
          </a:p>
          <a:p>
            <a:r>
              <a:rPr lang="en-US" sz="1400" dirty="0">
                <a:solidFill>
                  <a:srgbClr val="19283C"/>
                </a:solidFill>
                <a:latin typeface="GillSans-Light"/>
              </a:rPr>
              <a:t>The white cliffs of Dover,</a:t>
            </a:r>
          </a:p>
          <a:p>
            <a:r>
              <a:rPr lang="en-US" sz="1400" dirty="0">
                <a:solidFill>
                  <a:srgbClr val="19283C"/>
                </a:solidFill>
                <a:latin typeface="GillSans-Light"/>
              </a:rPr>
              <a:t>Tomorrow, just you wait and see.</a:t>
            </a:r>
          </a:p>
          <a:p>
            <a:r>
              <a:rPr lang="en-US" sz="1400" dirty="0">
                <a:solidFill>
                  <a:srgbClr val="19283C"/>
                </a:solidFill>
                <a:latin typeface="GillSans-Light"/>
              </a:rPr>
              <a:t>There’ll be love and laughter,</a:t>
            </a:r>
          </a:p>
          <a:p>
            <a:r>
              <a:rPr lang="en-GB" sz="1400" dirty="0">
                <a:solidFill>
                  <a:srgbClr val="19283C"/>
                </a:solidFill>
                <a:latin typeface="GillSans-Light"/>
              </a:rPr>
              <a:t>And peace ever after,</a:t>
            </a:r>
          </a:p>
          <a:p>
            <a:r>
              <a:rPr lang="en-US" sz="1400" dirty="0">
                <a:solidFill>
                  <a:srgbClr val="19283C"/>
                </a:solidFill>
                <a:latin typeface="GillSans-Light"/>
              </a:rPr>
              <a:t>Tomorrow when the world is free.</a:t>
            </a:r>
          </a:p>
          <a:p>
            <a:r>
              <a:rPr lang="en-US" sz="1400" dirty="0">
                <a:solidFill>
                  <a:srgbClr val="19283C"/>
                </a:solidFill>
                <a:latin typeface="GillSans-Light"/>
              </a:rPr>
              <a:t>The shepherd will tend his sheep,</a:t>
            </a:r>
          </a:p>
          <a:p>
            <a:r>
              <a:rPr lang="en-US" sz="1400" dirty="0">
                <a:solidFill>
                  <a:srgbClr val="19283C"/>
                </a:solidFill>
                <a:latin typeface="GillSans-Light"/>
              </a:rPr>
              <a:t>The valley will bloom again.</a:t>
            </a:r>
          </a:p>
          <a:p>
            <a:r>
              <a:rPr lang="en-US" sz="1400" dirty="0">
                <a:solidFill>
                  <a:srgbClr val="19283C"/>
                </a:solidFill>
                <a:latin typeface="GillSans-Light"/>
              </a:rPr>
              <a:t>And Jimmy will go to sleep,</a:t>
            </a:r>
          </a:p>
          <a:p>
            <a:r>
              <a:rPr lang="en-US" sz="1400" dirty="0">
                <a:solidFill>
                  <a:srgbClr val="19283C"/>
                </a:solidFill>
                <a:latin typeface="GillSans-Light"/>
              </a:rPr>
              <a:t>In his own little room again.</a:t>
            </a:r>
          </a:p>
          <a:p>
            <a:r>
              <a:rPr lang="en-US" sz="1400" dirty="0">
                <a:solidFill>
                  <a:srgbClr val="19283C"/>
                </a:solidFill>
                <a:latin typeface="GillSans-Light"/>
              </a:rPr>
              <a:t>There’ll be blue birds over,</a:t>
            </a:r>
          </a:p>
          <a:p>
            <a:r>
              <a:rPr lang="en-US" sz="1400" dirty="0">
                <a:solidFill>
                  <a:srgbClr val="19283C"/>
                </a:solidFill>
                <a:latin typeface="GillSans-Light"/>
              </a:rPr>
              <a:t>The white cliffs of Dover,</a:t>
            </a:r>
          </a:p>
          <a:p>
            <a:r>
              <a:rPr lang="en-US" sz="1400" dirty="0">
                <a:solidFill>
                  <a:srgbClr val="19283C"/>
                </a:solidFill>
                <a:latin typeface="GillSans-Light"/>
              </a:rPr>
              <a:t>Tomorrow, just you wait and see</a:t>
            </a:r>
            <a:endParaRPr lang="en-GB" sz="1400" dirty="0"/>
          </a:p>
        </p:txBody>
      </p:sp>
      <p:sp>
        <p:nvSpPr>
          <p:cNvPr id="6" name="Rectangle 5"/>
          <p:cNvSpPr/>
          <p:nvPr/>
        </p:nvSpPr>
        <p:spPr>
          <a:xfrm>
            <a:off x="2753710" y="300980"/>
            <a:ext cx="6096000" cy="1200329"/>
          </a:xfrm>
          <a:prstGeom prst="rect">
            <a:avLst/>
          </a:prstGeom>
        </p:spPr>
        <p:txBody>
          <a:bodyPr>
            <a:spAutoFit/>
          </a:bodyPr>
          <a:lstStyle/>
          <a:p>
            <a:pPr algn="ctr"/>
            <a:r>
              <a:rPr lang="en-GB" dirty="0">
                <a:solidFill>
                  <a:srgbClr val="19283C"/>
                </a:solidFill>
                <a:latin typeface="GillSans-Light"/>
              </a:rPr>
              <a:t>1940s MUSIC AND DANCE</a:t>
            </a:r>
          </a:p>
          <a:p>
            <a:pPr algn="ctr"/>
            <a:r>
              <a:rPr lang="en-GB" sz="5400" b="1" i="0" u="none" strike="noStrike" baseline="0" dirty="0" smtClean="0">
                <a:solidFill>
                  <a:srgbClr val="D61130"/>
                </a:solidFill>
                <a:latin typeface="GillSans-SemiBold"/>
              </a:rPr>
              <a:t>SING-ALONG</a:t>
            </a:r>
            <a:endParaRPr lang="en-GB" dirty="0"/>
          </a:p>
        </p:txBody>
      </p:sp>
      <p:sp>
        <p:nvSpPr>
          <p:cNvPr id="7" name="Rectangle 6"/>
          <p:cNvSpPr/>
          <p:nvPr/>
        </p:nvSpPr>
        <p:spPr>
          <a:xfrm>
            <a:off x="8731623" y="372670"/>
            <a:ext cx="2209645" cy="6001643"/>
          </a:xfrm>
          <a:prstGeom prst="rect">
            <a:avLst/>
          </a:prstGeom>
        </p:spPr>
        <p:txBody>
          <a:bodyPr wrap="square">
            <a:spAutoFit/>
          </a:bodyPr>
          <a:lstStyle/>
          <a:p>
            <a:pPr>
              <a:spcBef>
                <a:spcPts val="0"/>
              </a:spcBef>
              <a:spcAft>
                <a:spcPts val="0"/>
              </a:spcAft>
            </a:pPr>
            <a:r>
              <a:rPr lang="en-US" sz="1400" b="1" dirty="0" smtClean="0">
                <a:solidFill>
                  <a:srgbClr val="FF0000"/>
                </a:solidFill>
                <a:latin typeface="GillSans-Light"/>
              </a:rPr>
              <a:t>WE’LL MEET AGAIN</a:t>
            </a:r>
            <a:endParaRPr lang="en-US" sz="1400" b="1" dirty="0">
              <a:solidFill>
                <a:srgbClr val="FF0000"/>
              </a:solidFill>
              <a:latin typeface="GillSans-Light"/>
            </a:endParaRPr>
          </a:p>
          <a:p>
            <a:pPr>
              <a:spcBef>
                <a:spcPts val="0"/>
              </a:spcBef>
              <a:spcAft>
                <a:spcPts val="0"/>
              </a:spcAft>
            </a:pPr>
            <a:r>
              <a:rPr lang="en-US" sz="1200" dirty="0">
                <a:latin typeface="GillSans-Light"/>
              </a:rPr>
              <a:t>We'll meet again</a:t>
            </a:r>
          </a:p>
          <a:p>
            <a:pPr>
              <a:spcBef>
                <a:spcPts val="0"/>
              </a:spcBef>
              <a:spcAft>
                <a:spcPts val="0"/>
              </a:spcAft>
            </a:pPr>
            <a:r>
              <a:rPr lang="en-US" sz="1200" dirty="0">
                <a:latin typeface="GillSans-Light"/>
              </a:rPr>
              <a:t>Don't know where</a:t>
            </a:r>
          </a:p>
          <a:p>
            <a:pPr>
              <a:spcBef>
                <a:spcPts val="0"/>
              </a:spcBef>
              <a:spcAft>
                <a:spcPts val="0"/>
              </a:spcAft>
            </a:pPr>
            <a:r>
              <a:rPr lang="en-US" sz="1200" dirty="0">
                <a:latin typeface="GillSans-Light"/>
              </a:rPr>
              <a:t>Don't know when</a:t>
            </a:r>
          </a:p>
          <a:p>
            <a:pPr>
              <a:spcBef>
                <a:spcPts val="0"/>
              </a:spcBef>
              <a:spcAft>
                <a:spcPts val="0"/>
              </a:spcAft>
            </a:pPr>
            <a:r>
              <a:rPr lang="en-US" sz="1200" dirty="0">
                <a:latin typeface="GillSans-Light"/>
              </a:rPr>
              <a:t>But I know we'll meet again </a:t>
            </a:r>
          </a:p>
          <a:p>
            <a:pPr>
              <a:spcBef>
                <a:spcPts val="0"/>
              </a:spcBef>
              <a:spcAft>
                <a:spcPts val="0"/>
              </a:spcAft>
            </a:pPr>
            <a:r>
              <a:rPr lang="en-US" sz="1200" dirty="0">
                <a:latin typeface="GillSans-Light"/>
              </a:rPr>
              <a:t>Some sunny day</a:t>
            </a:r>
          </a:p>
          <a:p>
            <a:pPr>
              <a:spcBef>
                <a:spcPts val="0"/>
              </a:spcBef>
              <a:spcAft>
                <a:spcPts val="0"/>
              </a:spcAft>
            </a:pPr>
            <a:r>
              <a:rPr lang="en-US" sz="1200" dirty="0">
                <a:latin typeface="GillSans-Light"/>
              </a:rPr>
              <a:t>Keep smiling through</a:t>
            </a:r>
          </a:p>
          <a:p>
            <a:pPr>
              <a:spcBef>
                <a:spcPts val="0"/>
              </a:spcBef>
              <a:spcAft>
                <a:spcPts val="0"/>
              </a:spcAft>
            </a:pPr>
            <a:r>
              <a:rPr lang="en-US" sz="1200" dirty="0">
                <a:latin typeface="GillSans-Light"/>
              </a:rPr>
              <a:t>Just like you always do</a:t>
            </a:r>
          </a:p>
          <a:p>
            <a:pPr>
              <a:spcBef>
                <a:spcPts val="0"/>
              </a:spcBef>
              <a:spcAft>
                <a:spcPts val="0"/>
              </a:spcAft>
            </a:pPr>
            <a:r>
              <a:rPr lang="en-US" sz="1200" dirty="0">
                <a:latin typeface="GillSans-Light"/>
              </a:rPr>
              <a:t>'Till the blue skies chase</a:t>
            </a:r>
          </a:p>
          <a:p>
            <a:pPr>
              <a:spcBef>
                <a:spcPts val="0"/>
              </a:spcBef>
              <a:spcAft>
                <a:spcPts val="0"/>
              </a:spcAft>
            </a:pPr>
            <a:r>
              <a:rPr lang="en-US" sz="1200" dirty="0">
                <a:latin typeface="GillSans-Light"/>
              </a:rPr>
              <a:t>Those dark clouds far away</a:t>
            </a:r>
          </a:p>
          <a:p>
            <a:pPr>
              <a:spcBef>
                <a:spcPts val="0"/>
              </a:spcBef>
              <a:spcAft>
                <a:spcPts val="0"/>
              </a:spcAft>
            </a:pPr>
            <a:r>
              <a:rPr lang="en-US" sz="1200" dirty="0">
                <a:latin typeface="GillSans-Light"/>
              </a:rPr>
              <a:t>And I will just say hello</a:t>
            </a:r>
          </a:p>
          <a:p>
            <a:pPr>
              <a:spcBef>
                <a:spcPts val="0"/>
              </a:spcBef>
              <a:spcAft>
                <a:spcPts val="0"/>
              </a:spcAft>
            </a:pPr>
            <a:r>
              <a:rPr lang="en-US" sz="1200" dirty="0">
                <a:latin typeface="GillSans-Light"/>
              </a:rPr>
              <a:t>To the folks that you know</a:t>
            </a:r>
          </a:p>
          <a:p>
            <a:pPr>
              <a:spcBef>
                <a:spcPts val="0"/>
              </a:spcBef>
              <a:spcAft>
                <a:spcPts val="0"/>
              </a:spcAft>
            </a:pPr>
            <a:r>
              <a:rPr lang="en-US" sz="1200" dirty="0">
                <a:latin typeface="GillSans-Light"/>
              </a:rPr>
              <a:t>Tell them you won't be long</a:t>
            </a:r>
          </a:p>
          <a:p>
            <a:pPr>
              <a:spcBef>
                <a:spcPts val="0"/>
              </a:spcBef>
              <a:spcAft>
                <a:spcPts val="0"/>
              </a:spcAft>
            </a:pPr>
            <a:r>
              <a:rPr lang="en-US" sz="1200" dirty="0">
                <a:latin typeface="GillSans-Light"/>
              </a:rPr>
              <a:t>They'll be happy to know</a:t>
            </a:r>
          </a:p>
          <a:p>
            <a:pPr>
              <a:spcBef>
                <a:spcPts val="0"/>
              </a:spcBef>
              <a:spcAft>
                <a:spcPts val="0"/>
              </a:spcAft>
            </a:pPr>
            <a:r>
              <a:rPr lang="en-US" sz="1200" dirty="0">
                <a:latin typeface="GillSans-Light"/>
              </a:rPr>
              <a:t>That, as I saw you go</a:t>
            </a:r>
          </a:p>
          <a:p>
            <a:pPr>
              <a:spcBef>
                <a:spcPts val="0"/>
              </a:spcBef>
              <a:spcAft>
                <a:spcPts val="0"/>
              </a:spcAft>
            </a:pPr>
            <a:r>
              <a:rPr lang="en-US" sz="1200" dirty="0">
                <a:latin typeface="GillSans-Light"/>
              </a:rPr>
              <a:t>You were singing this song</a:t>
            </a:r>
          </a:p>
          <a:p>
            <a:pPr>
              <a:spcBef>
                <a:spcPts val="0"/>
              </a:spcBef>
              <a:spcAft>
                <a:spcPts val="0"/>
              </a:spcAft>
            </a:pPr>
            <a:r>
              <a:rPr lang="en-US" sz="1200" dirty="0">
                <a:latin typeface="GillSans-Light"/>
              </a:rPr>
              <a:t>We'll meet again</a:t>
            </a:r>
          </a:p>
          <a:p>
            <a:pPr>
              <a:spcBef>
                <a:spcPts val="0"/>
              </a:spcBef>
              <a:spcAft>
                <a:spcPts val="0"/>
              </a:spcAft>
            </a:pPr>
            <a:r>
              <a:rPr lang="en-US" sz="1200" dirty="0">
                <a:latin typeface="GillSans-Light"/>
              </a:rPr>
              <a:t>Don't know where</a:t>
            </a:r>
          </a:p>
          <a:p>
            <a:pPr>
              <a:spcBef>
                <a:spcPts val="0"/>
              </a:spcBef>
              <a:spcAft>
                <a:spcPts val="0"/>
              </a:spcAft>
            </a:pPr>
            <a:r>
              <a:rPr lang="en-US" sz="1200" dirty="0">
                <a:latin typeface="GillSans-Light"/>
              </a:rPr>
              <a:t>Don't know when</a:t>
            </a:r>
          </a:p>
          <a:p>
            <a:pPr>
              <a:spcBef>
                <a:spcPts val="0"/>
              </a:spcBef>
              <a:spcAft>
                <a:spcPts val="0"/>
              </a:spcAft>
            </a:pPr>
            <a:r>
              <a:rPr lang="en-US" sz="1200" dirty="0">
                <a:latin typeface="GillSans-Light"/>
              </a:rPr>
              <a:t>But I know we'll meet again</a:t>
            </a:r>
          </a:p>
          <a:p>
            <a:pPr>
              <a:spcBef>
                <a:spcPts val="0"/>
              </a:spcBef>
              <a:spcAft>
                <a:spcPts val="0"/>
              </a:spcAft>
            </a:pPr>
            <a:r>
              <a:rPr lang="en-US" sz="1200" dirty="0">
                <a:latin typeface="GillSans-Light"/>
              </a:rPr>
              <a:t>Some sunny day</a:t>
            </a:r>
          </a:p>
          <a:p>
            <a:pPr>
              <a:spcBef>
                <a:spcPts val="0"/>
              </a:spcBef>
              <a:spcAft>
                <a:spcPts val="0"/>
              </a:spcAft>
            </a:pPr>
            <a:r>
              <a:rPr lang="en-US" sz="1200" dirty="0">
                <a:latin typeface="GillSans-Light"/>
              </a:rPr>
              <a:t>And I will just say hello</a:t>
            </a:r>
          </a:p>
          <a:p>
            <a:pPr>
              <a:spcBef>
                <a:spcPts val="0"/>
              </a:spcBef>
              <a:spcAft>
                <a:spcPts val="0"/>
              </a:spcAft>
            </a:pPr>
            <a:r>
              <a:rPr lang="en-US" sz="1200" dirty="0">
                <a:latin typeface="GillSans-Light"/>
              </a:rPr>
              <a:t>To the folks that you know</a:t>
            </a:r>
          </a:p>
          <a:p>
            <a:pPr>
              <a:spcBef>
                <a:spcPts val="0"/>
              </a:spcBef>
              <a:spcAft>
                <a:spcPts val="0"/>
              </a:spcAft>
            </a:pPr>
            <a:r>
              <a:rPr lang="en-US" sz="1200" dirty="0">
                <a:latin typeface="GillSans-Light"/>
              </a:rPr>
              <a:t>Tell them you won't be long</a:t>
            </a:r>
          </a:p>
          <a:p>
            <a:pPr>
              <a:spcBef>
                <a:spcPts val="0"/>
              </a:spcBef>
              <a:spcAft>
                <a:spcPts val="0"/>
              </a:spcAft>
            </a:pPr>
            <a:r>
              <a:rPr lang="en-US" sz="1200" dirty="0">
                <a:latin typeface="GillSans-Light"/>
              </a:rPr>
              <a:t>They'll be happy to know</a:t>
            </a:r>
          </a:p>
          <a:p>
            <a:pPr>
              <a:spcBef>
                <a:spcPts val="0"/>
              </a:spcBef>
              <a:spcAft>
                <a:spcPts val="0"/>
              </a:spcAft>
            </a:pPr>
            <a:r>
              <a:rPr lang="en-US" sz="1200" dirty="0">
                <a:latin typeface="GillSans-Light"/>
              </a:rPr>
              <a:t>That, as I saw you go</a:t>
            </a:r>
          </a:p>
          <a:p>
            <a:pPr>
              <a:spcBef>
                <a:spcPts val="0"/>
              </a:spcBef>
              <a:spcAft>
                <a:spcPts val="0"/>
              </a:spcAft>
            </a:pPr>
            <a:r>
              <a:rPr lang="en-US" sz="1200" dirty="0">
                <a:latin typeface="GillSans-Light"/>
              </a:rPr>
              <a:t>You were singing this song</a:t>
            </a:r>
          </a:p>
          <a:p>
            <a:pPr>
              <a:spcBef>
                <a:spcPts val="0"/>
              </a:spcBef>
              <a:spcAft>
                <a:spcPts val="0"/>
              </a:spcAft>
            </a:pPr>
            <a:r>
              <a:rPr lang="en-US" sz="1200" dirty="0">
                <a:latin typeface="GillSans-Light"/>
              </a:rPr>
              <a:t>We'll meet again</a:t>
            </a:r>
          </a:p>
          <a:p>
            <a:pPr>
              <a:spcBef>
                <a:spcPts val="0"/>
              </a:spcBef>
              <a:spcAft>
                <a:spcPts val="0"/>
              </a:spcAft>
            </a:pPr>
            <a:r>
              <a:rPr lang="en-US" sz="1200" dirty="0">
                <a:latin typeface="GillSans-Light"/>
              </a:rPr>
              <a:t>Don't know where</a:t>
            </a:r>
          </a:p>
          <a:p>
            <a:pPr>
              <a:spcBef>
                <a:spcPts val="0"/>
              </a:spcBef>
              <a:spcAft>
                <a:spcPts val="0"/>
              </a:spcAft>
            </a:pPr>
            <a:r>
              <a:rPr lang="en-US" sz="1200" dirty="0">
                <a:latin typeface="GillSans-Light"/>
              </a:rPr>
              <a:t>Don't know when</a:t>
            </a:r>
          </a:p>
          <a:p>
            <a:pPr>
              <a:spcBef>
                <a:spcPts val="0"/>
              </a:spcBef>
              <a:spcAft>
                <a:spcPts val="0"/>
              </a:spcAft>
            </a:pPr>
            <a:r>
              <a:rPr lang="en-US" sz="1200" dirty="0">
                <a:latin typeface="GillSans-Light"/>
              </a:rPr>
              <a:t>But I know we'll meet again</a:t>
            </a:r>
          </a:p>
          <a:p>
            <a:pPr>
              <a:spcBef>
                <a:spcPts val="0"/>
              </a:spcBef>
              <a:spcAft>
                <a:spcPts val="0"/>
              </a:spcAft>
            </a:pPr>
            <a:r>
              <a:rPr lang="en-US" sz="1200" dirty="0">
                <a:latin typeface="GillSans-Light"/>
              </a:rPr>
              <a:t>Some sunny </a:t>
            </a:r>
            <a:r>
              <a:rPr lang="en-US" sz="1200" dirty="0" smtClean="0">
                <a:latin typeface="GillSans-Light"/>
              </a:rPr>
              <a:t>day</a:t>
            </a:r>
            <a:endParaRPr lang="en-US" sz="1200" dirty="0">
              <a:latin typeface="GillSans-Light"/>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774" y="6421821"/>
            <a:ext cx="821120" cy="328448"/>
          </a:xfrm>
          <a:prstGeom prst="rect">
            <a:avLst/>
          </a:prstGeom>
        </p:spPr>
      </p:pic>
    </p:spTree>
    <p:extLst>
      <p:ext uri="{BB962C8B-B14F-4D97-AF65-F5344CB8AC3E}">
        <p14:creationId xmlns:p14="http://schemas.microsoft.com/office/powerpoint/2010/main" val="1314278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477" y="0"/>
            <a:ext cx="11214538" cy="6858000"/>
          </a:xfrm>
          <a:prstGeom prst="rect">
            <a:avLst/>
          </a:prstGeom>
        </p:spPr>
      </p:pic>
    </p:spTree>
    <p:extLst>
      <p:ext uri="{BB962C8B-B14F-4D97-AF65-F5344CB8AC3E}">
        <p14:creationId xmlns:p14="http://schemas.microsoft.com/office/powerpoint/2010/main" val="4060587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965" y="0"/>
            <a:ext cx="11256579" cy="6858000"/>
          </a:xfrm>
          <a:prstGeom prst="rect">
            <a:avLst/>
          </a:prstGeom>
        </p:spPr>
      </p:pic>
    </p:spTree>
    <p:extLst>
      <p:ext uri="{BB962C8B-B14F-4D97-AF65-F5344CB8AC3E}">
        <p14:creationId xmlns:p14="http://schemas.microsoft.com/office/powerpoint/2010/main" val="1869337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476" y="0"/>
            <a:ext cx="11235558" cy="6858000"/>
          </a:xfrm>
          <a:prstGeom prst="rect">
            <a:avLst/>
          </a:prstGeom>
        </p:spPr>
      </p:pic>
    </p:spTree>
    <p:extLst>
      <p:ext uri="{BB962C8B-B14F-4D97-AF65-F5344CB8AC3E}">
        <p14:creationId xmlns:p14="http://schemas.microsoft.com/office/powerpoint/2010/main" val="3981737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966" y="0"/>
            <a:ext cx="11246067" cy="6858000"/>
          </a:xfrm>
          <a:prstGeom prst="rect">
            <a:avLst/>
          </a:prstGeom>
        </p:spPr>
      </p:pic>
    </p:spTree>
    <p:extLst>
      <p:ext uri="{BB962C8B-B14F-4D97-AF65-F5344CB8AC3E}">
        <p14:creationId xmlns:p14="http://schemas.microsoft.com/office/powerpoint/2010/main" val="4229111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427209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6612" t="9271" r="39613" b="5304"/>
          <a:stretch/>
        </p:blipFill>
        <p:spPr>
          <a:xfrm rot="5400000">
            <a:off x="2667001" y="-2666998"/>
            <a:ext cx="6857999" cy="12192002"/>
          </a:xfrm>
          <a:prstGeom prst="rect">
            <a:avLst/>
          </a:prstGeom>
        </p:spPr>
      </p:pic>
    </p:spTree>
    <p:extLst>
      <p:ext uri="{BB962C8B-B14F-4D97-AF65-F5344CB8AC3E}">
        <p14:creationId xmlns:p14="http://schemas.microsoft.com/office/powerpoint/2010/main" val="2640103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6841" t="9430" r="39434" b="5173"/>
          <a:stretch/>
        </p:blipFill>
        <p:spPr>
          <a:xfrm rot="5400000">
            <a:off x="2657318" y="-2657318"/>
            <a:ext cx="6877363" cy="12192003"/>
          </a:xfrm>
          <a:prstGeom prst="rect">
            <a:avLst/>
          </a:prstGeom>
        </p:spPr>
      </p:pic>
    </p:spTree>
    <p:extLst>
      <p:ext uri="{BB962C8B-B14F-4D97-AF65-F5344CB8AC3E}">
        <p14:creationId xmlns:p14="http://schemas.microsoft.com/office/powerpoint/2010/main" val="21038675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26615" t="9342" r="39328" b="5959"/>
          <a:stretch/>
        </p:blipFill>
        <p:spPr>
          <a:xfrm rot="5400000">
            <a:off x="2647521" y="-2647524"/>
            <a:ext cx="6896955" cy="12192001"/>
          </a:xfrm>
          <a:prstGeom prst="rect">
            <a:avLst/>
          </a:prstGeom>
        </p:spPr>
      </p:pic>
    </p:spTree>
    <p:extLst>
      <p:ext uri="{BB962C8B-B14F-4D97-AF65-F5344CB8AC3E}">
        <p14:creationId xmlns:p14="http://schemas.microsoft.com/office/powerpoint/2010/main" val="139468595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56</TotalTime>
  <Words>878</Words>
  <Application>Microsoft Office PowerPoint</Application>
  <PresentationFormat>Widescreen</PresentationFormat>
  <Paragraphs>114</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Garamond</vt:lpstr>
      <vt:lpstr>GillSans-Bold</vt:lpstr>
      <vt:lpstr>GillSans-Light</vt:lpstr>
      <vt:lpstr>GillSans-SemiBold</vt:lpstr>
      <vt:lpstr>Organic</vt:lpstr>
      <vt:lpstr>VE DAY 8TH MAY 1945</vt:lpstr>
      <vt:lpstr>Use the following pages to help celebrate VE Day.  Take a look at the information, recipes and ideas to commemorate the occasion. Remember to incorporate the social distancing rules to ensure a good time for all.   Information collated from English Heritage, Colouring for Heroes, Joe Mann, Doodles of Art &amp; Food Teachers Centre.</vt:lpstr>
      <vt:lpstr>Use the following pages to help celebrate VE Day.  Take a look at the information, recipes and ideas to commemorate the occasion. Remember to incorporate the social distancing rules to ensure a good time for all.   Information collated from English Heritage, Colouring for Heroes, Joe Mann, Doodles of Art &amp; Food Teachers Centre.</vt:lpstr>
      <vt:lpstr>Use the following pages to help celebrate VE Day.  Take a look at the information, recipes and ideas to commemorate the occasion. Remember to incorporate the social distancing rules to ensure a good time for all.   Information collated from English Heritage, Colouring for Heroes, Joe Mann, Doodles of Art &amp; Food Teachers Centre.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All Hallows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 DAY 8TH MAY 1945</dc:title>
  <dc:creator>Administrator</dc:creator>
  <cp:lastModifiedBy>Administrator</cp:lastModifiedBy>
  <cp:revision>9</cp:revision>
  <dcterms:created xsi:type="dcterms:W3CDTF">2020-05-06T10:35:01Z</dcterms:created>
  <dcterms:modified xsi:type="dcterms:W3CDTF">2020-05-06T11:31:27Z</dcterms:modified>
</cp:coreProperties>
</file>